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56" r:id="rId2"/>
    <p:sldId id="257" r:id="rId3"/>
    <p:sldId id="286" r:id="rId4"/>
    <p:sldId id="307" r:id="rId5"/>
    <p:sldId id="309" r:id="rId6"/>
    <p:sldId id="316" r:id="rId7"/>
    <p:sldId id="260" r:id="rId8"/>
    <p:sldId id="305" r:id="rId9"/>
    <p:sldId id="311" r:id="rId10"/>
    <p:sldId id="310" r:id="rId11"/>
    <p:sldId id="312" r:id="rId12"/>
    <p:sldId id="263" r:id="rId13"/>
    <p:sldId id="289" r:id="rId14"/>
    <p:sldId id="318" r:id="rId15"/>
    <p:sldId id="313" r:id="rId16"/>
    <p:sldId id="317" r:id="rId17"/>
    <p:sldId id="315" r:id="rId18"/>
    <p:sldId id="277" r:id="rId19"/>
    <p:sldId id="299" r:id="rId20"/>
    <p:sldId id="30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176" y="2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4F396F-C9CE-4B95-9782-2377EE3CCD50}" type="datetimeFigureOut">
              <a:rPr lang="ru-RU" smtClean="0"/>
              <a:pPr/>
              <a:t>23.03.2026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D5FAAD-0058-4C1F-AE7E-15ECBCA1EB56}" type="slidenum">
              <a:rPr lang="ru-RU" smtClean="0"/>
              <a:pPr/>
              <a:t>‹#›</a:t>
            </a:fld>
            <a:endParaRPr lang="ru-RU"/>
          </a:p>
        </p:txBody>
      </p:sp>
    </p:spTree>
    <p:extLst>
      <p:ext uri="{BB962C8B-B14F-4D97-AF65-F5344CB8AC3E}">
        <p14:creationId xmlns:p14="http://schemas.microsoft.com/office/powerpoint/2010/main" val="2131548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7D5FAAD-0058-4C1F-AE7E-15ECBCA1EB56}" type="slidenum">
              <a:rPr lang="ru-RU" smtClean="0"/>
              <a:pPr/>
              <a:t>14</a:t>
            </a:fld>
            <a:endParaRPr lang="ru-RU"/>
          </a:p>
        </p:txBody>
      </p:sp>
    </p:spTree>
    <p:extLst>
      <p:ext uri="{BB962C8B-B14F-4D97-AF65-F5344CB8AC3E}">
        <p14:creationId xmlns:p14="http://schemas.microsoft.com/office/powerpoint/2010/main" val="192073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DC3E83-ECA4-409D-8C94-985C079D08B6}" type="datetimeFigureOut">
              <a:rPr lang="ru-RU" smtClean="0"/>
              <a:pPr/>
              <a:t>23.03.2026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524F63-3411-4549-9FC3-07ECD36EEC23}" type="slidenum">
              <a:rPr lang="ru-RU" smtClean="0"/>
              <a:pPr/>
              <a:t>‹#›</a:t>
            </a:fld>
            <a:endParaRPr lang="ru-RU"/>
          </a:p>
        </p:txBody>
      </p:sp>
    </p:spTree>
  </p:cSld>
  <p:clrMapOvr>
    <a:masterClrMapping/>
  </p:clrMapOvr>
  <p:transition spd="slow">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DC3E83-ECA4-409D-8C94-985C079D08B6}" type="datetimeFigureOut">
              <a:rPr lang="ru-RU" smtClean="0"/>
              <a:pPr/>
              <a:t>23.03.2026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4F63-3411-4549-9FC3-07ECD36EEC2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dissolv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disk.yandex.ru/d/vxBeWtzqzx4SeA/MTVideo.mp4"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428868"/>
            <a:ext cx="7929618" cy="1200329"/>
          </a:xfrm>
          <a:prstGeom prst="rect">
            <a:avLst/>
          </a:prstGeom>
        </p:spPr>
        <p:txBody>
          <a:bodyPr wrap="square">
            <a:spAutoFit/>
          </a:bodyPr>
          <a:lstStyle/>
          <a:p>
            <a:pPr algn="ctr"/>
            <a:r>
              <a:rPr lang="ru-RU" sz="2400" b="1" i="1" dirty="0" smtClean="0">
                <a:solidFill>
                  <a:srgbClr val="3333FF"/>
                </a:solidFill>
                <a:latin typeface="Bookman Old Style" pitchFamily="18" charset="0"/>
              </a:rPr>
              <a:t>КЕЙС</a:t>
            </a:r>
          </a:p>
          <a:p>
            <a:pPr algn="ctr"/>
            <a:r>
              <a:rPr lang="ru-RU" sz="2400" b="1" i="1" dirty="0">
                <a:solidFill>
                  <a:srgbClr val="3333FF"/>
                </a:solidFill>
                <a:latin typeface="Bookman Old Style" pitchFamily="18" charset="0"/>
              </a:rPr>
              <a:t>п</a:t>
            </a:r>
            <a:r>
              <a:rPr lang="ru-RU" sz="2400" b="1" i="1" dirty="0" smtClean="0">
                <a:solidFill>
                  <a:srgbClr val="3333FF"/>
                </a:solidFill>
                <a:latin typeface="Bookman Old Style" pitchFamily="18" charset="0"/>
              </a:rPr>
              <a:t>о обучению правилам дорожного движения  для велосипедистов</a:t>
            </a:r>
            <a:endParaRPr lang="ru-RU" sz="2400" b="1" i="1" dirty="0">
              <a:solidFill>
                <a:srgbClr val="3333FF"/>
              </a:solidFill>
              <a:latin typeface="Bookman Old Style" pitchFamily="18" charset="0"/>
            </a:endParaRPr>
          </a:p>
        </p:txBody>
      </p:sp>
      <p:sp>
        <p:nvSpPr>
          <p:cNvPr id="3" name="Прямоугольник 2"/>
          <p:cNvSpPr/>
          <p:nvPr/>
        </p:nvSpPr>
        <p:spPr>
          <a:xfrm>
            <a:off x="214282" y="4143380"/>
            <a:ext cx="8715436" cy="2246769"/>
          </a:xfrm>
          <a:prstGeom prst="rect">
            <a:avLst/>
          </a:prstGeom>
        </p:spPr>
        <p:txBody>
          <a:bodyPr wrap="square">
            <a:spAutoFit/>
          </a:bodyPr>
          <a:lstStyle/>
          <a:p>
            <a:pPr algn="ctr"/>
            <a:r>
              <a:rPr lang="ru-RU" sz="2000" dirty="0">
                <a:solidFill>
                  <a:srgbClr val="002060"/>
                </a:solidFill>
                <a:latin typeface="Bookman Old Style" pitchFamily="18" charset="0"/>
                <a:cs typeface="Times New Roman" pitchFamily="18" charset="0"/>
              </a:rPr>
              <a:t>Составитель</a:t>
            </a:r>
            <a:r>
              <a:rPr lang="ru-RU" sz="2000" dirty="0" smtClean="0">
                <a:solidFill>
                  <a:srgbClr val="002060"/>
                </a:solidFill>
                <a:latin typeface="Bookman Old Style" pitchFamily="18" charset="0"/>
                <a:cs typeface="Times New Roman" pitchFamily="18" charset="0"/>
              </a:rPr>
              <a:t>:</a:t>
            </a:r>
          </a:p>
          <a:p>
            <a:pPr algn="ctr"/>
            <a:r>
              <a:rPr lang="ru-RU" sz="2000" dirty="0" smtClean="0">
                <a:solidFill>
                  <a:srgbClr val="002060"/>
                </a:solidFill>
                <a:latin typeface="Bookman Old Style" pitchFamily="18" charset="0"/>
                <a:cs typeface="Times New Roman" pitchFamily="18" charset="0"/>
              </a:rPr>
              <a:t>Артамонова Людмила Анатольевна,</a:t>
            </a:r>
          </a:p>
          <a:p>
            <a:pPr algn="ctr"/>
            <a:r>
              <a:rPr lang="ru-RU" sz="2000" dirty="0" smtClean="0">
                <a:solidFill>
                  <a:srgbClr val="002060"/>
                </a:solidFill>
                <a:latin typeface="Bookman Old Style" pitchFamily="18" charset="0"/>
                <a:cs typeface="Times New Roman" pitchFamily="18" charset="0"/>
              </a:rPr>
              <a:t> педагог дополнительного образования</a:t>
            </a:r>
          </a:p>
          <a:p>
            <a:pPr algn="ctr"/>
            <a:r>
              <a:rPr lang="ru-RU" sz="2000" dirty="0" smtClean="0">
                <a:solidFill>
                  <a:srgbClr val="002060"/>
                </a:solidFill>
                <a:latin typeface="Bookman Old Style" pitchFamily="18" charset="0"/>
                <a:cs typeface="Times New Roman" pitchFamily="18" charset="0"/>
              </a:rPr>
              <a:t>МБУДО «ДДТ» МО «ЛМР»</a:t>
            </a:r>
          </a:p>
          <a:p>
            <a:pPr algn="ctr"/>
            <a:endParaRPr lang="ru-RU" sz="2000" dirty="0" smtClean="0">
              <a:solidFill>
                <a:srgbClr val="002060"/>
              </a:solidFill>
              <a:latin typeface="Bookman Old Style" pitchFamily="18" charset="0"/>
              <a:cs typeface="Times New Roman" pitchFamily="18" charset="0"/>
            </a:endParaRPr>
          </a:p>
          <a:p>
            <a:pPr algn="ctr"/>
            <a:endParaRPr lang="ru-RU" sz="2000" dirty="0" smtClean="0">
              <a:solidFill>
                <a:srgbClr val="002060"/>
              </a:solidFill>
              <a:latin typeface="Bookman Old Style" pitchFamily="18" charset="0"/>
              <a:cs typeface="Times New Roman" pitchFamily="18" charset="0"/>
            </a:endParaRPr>
          </a:p>
          <a:p>
            <a:pPr algn="ctr"/>
            <a:r>
              <a:rPr lang="ru-RU" sz="2000" dirty="0" smtClean="0">
                <a:solidFill>
                  <a:srgbClr val="002060"/>
                </a:solidFill>
                <a:latin typeface="Bookman Old Style" pitchFamily="18" charset="0"/>
                <a:cs typeface="Times New Roman" pitchFamily="18" charset="0"/>
              </a:rPr>
              <a:t>г.Лениногорск, </a:t>
            </a:r>
            <a:r>
              <a:rPr lang="ru-RU" sz="2000" dirty="0" smtClean="0">
                <a:solidFill>
                  <a:srgbClr val="002060"/>
                </a:solidFill>
                <a:latin typeface="Bookman Old Style" pitchFamily="18" charset="0"/>
                <a:cs typeface="Times New Roman" pitchFamily="18" charset="0"/>
              </a:rPr>
              <a:t>2026 </a:t>
            </a:r>
            <a:r>
              <a:rPr lang="ru-RU" sz="2000" dirty="0" smtClean="0">
                <a:solidFill>
                  <a:srgbClr val="002060"/>
                </a:solidFill>
                <a:latin typeface="Bookman Old Style" pitchFamily="18" charset="0"/>
                <a:cs typeface="Times New Roman" pitchFamily="18" charset="0"/>
              </a:rPr>
              <a:t>год</a:t>
            </a:r>
            <a:endParaRPr lang="ru-RU" sz="2000" dirty="0">
              <a:solidFill>
                <a:srgbClr val="002060"/>
              </a:solidFill>
              <a:latin typeface="Bookman Old Style" pitchFamily="18" charset="0"/>
              <a:cs typeface="Times New Roman" pitchFamily="18" charset="0"/>
            </a:endParaRPr>
          </a:p>
        </p:txBody>
      </p:sp>
      <p:sp>
        <p:nvSpPr>
          <p:cNvPr id="4" name="Прямоугольник 3"/>
          <p:cNvSpPr/>
          <p:nvPr/>
        </p:nvSpPr>
        <p:spPr>
          <a:xfrm>
            <a:off x="214282" y="214290"/>
            <a:ext cx="8715436" cy="2000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latin typeface="Bookman Old Style" pitchFamily="18" charset="0"/>
              </a:rPr>
              <a:t>Республиканский конкурс </a:t>
            </a:r>
          </a:p>
          <a:p>
            <a:pPr algn="ctr"/>
            <a:r>
              <a:rPr lang="ru-RU" b="1" dirty="0" smtClean="0">
                <a:solidFill>
                  <a:srgbClr val="002060"/>
                </a:solidFill>
                <a:latin typeface="Bookman Old Style" pitchFamily="18" charset="0"/>
              </a:rPr>
              <a:t>«Лучший педагог по обучению основам безопасного </a:t>
            </a:r>
          </a:p>
          <a:p>
            <a:pPr algn="ctr"/>
            <a:r>
              <a:rPr lang="ru-RU" b="1" dirty="0" smtClean="0">
                <a:solidFill>
                  <a:srgbClr val="002060"/>
                </a:solidFill>
                <a:latin typeface="Bookman Old Style" pitchFamily="18" charset="0"/>
              </a:rPr>
              <a:t>поведения на дорогах»</a:t>
            </a:r>
          </a:p>
          <a:p>
            <a:pPr algn="ctr"/>
            <a:endParaRPr lang="ru-RU" dirty="0" smtClean="0">
              <a:solidFill>
                <a:srgbClr val="002060"/>
              </a:solidFill>
              <a:latin typeface="Bookman Old Style" pitchFamily="18" charset="0"/>
            </a:endParaRPr>
          </a:p>
          <a:p>
            <a:pPr algn="ctr"/>
            <a:r>
              <a:rPr lang="ru-RU" dirty="0" smtClean="0">
                <a:solidFill>
                  <a:srgbClr val="002060"/>
                </a:solidFill>
                <a:latin typeface="Bookman Old Style" pitchFamily="18" charset="0"/>
              </a:rPr>
              <a:t>Номинация </a:t>
            </a:r>
          </a:p>
          <a:p>
            <a:pPr algn="ctr"/>
            <a:r>
              <a:rPr lang="ru-RU" b="1" dirty="0" smtClean="0">
                <a:solidFill>
                  <a:srgbClr val="002060"/>
                </a:solidFill>
                <a:latin typeface="Bookman Old Style" pitchFamily="18" charset="0"/>
              </a:rPr>
              <a:t>«Лучший руководитель отряда юных инспекторов движения</a:t>
            </a:r>
          </a:p>
          <a:p>
            <a:pPr algn="ctr"/>
            <a:r>
              <a:rPr lang="ru-RU" b="1" dirty="0" smtClean="0">
                <a:solidFill>
                  <a:srgbClr val="002060"/>
                </a:solidFill>
                <a:latin typeface="Bookman Old Style" pitchFamily="18" charset="0"/>
              </a:rPr>
              <a:t> и лучший отряд ЮИД» </a:t>
            </a:r>
            <a:endParaRPr lang="ru-RU" b="1" dirty="0">
              <a:solidFill>
                <a:srgbClr val="002060"/>
              </a:solidFill>
              <a:latin typeface="Bookman Old Style" pitchFamily="18" charset="0"/>
            </a:endParaRP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579296" cy="4653136"/>
          </a:xfrm>
        </p:spPr>
        <p:txBody>
          <a:bodyPr>
            <a:noAutofit/>
          </a:bodyPr>
          <a:lstStyle/>
          <a:p>
            <a:pPr algn="l"/>
            <a:r>
              <a:rPr lang="ru-RU" sz="2800" b="1" dirty="0" smtClean="0">
                <a:solidFill>
                  <a:srgbClr val="002060"/>
                </a:solidFill>
                <a:latin typeface="Times New Roman,Bold"/>
              </a:rPr>
              <a:t>   Вывод</a:t>
            </a:r>
            <a:r>
              <a:rPr lang="ru-RU" sz="2800" b="1" dirty="0">
                <a:solidFill>
                  <a:srgbClr val="002060"/>
                </a:solidFill>
                <a:latin typeface="Times New Roman,Bold"/>
              </a:rPr>
              <a:t/>
            </a:r>
            <a:br>
              <a:rPr lang="ru-RU" sz="2800" b="1" dirty="0">
                <a:solidFill>
                  <a:srgbClr val="002060"/>
                </a:solidFill>
                <a:latin typeface="Times New Roman,Bold"/>
              </a:rPr>
            </a:br>
            <a:r>
              <a:rPr lang="ru-RU" sz="2800" b="1" dirty="0">
                <a:solidFill>
                  <a:srgbClr val="002060"/>
                </a:solidFill>
                <a:latin typeface="Bookman Old Style" pitchFamily="18" charset="0"/>
              </a:rPr>
              <a:t>- </a:t>
            </a:r>
            <a:r>
              <a:rPr lang="ru-RU" sz="2400" dirty="0">
                <a:solidFill>
                  <a:srgbClr val="002060"/>
                </a:solidFill>
                <a:latin typeface="Bookman Old Style" pitchFamily="18" charset="0"/>
              </a:rPr>
              <a:t>в темное время суток и в условиях недостаточной видимости независимо от освещения дороги, а также в тоннелях на велосипедах должны быть включены фары или фонари. </a:t>
            </a:r>
            <a:br>
              <a:rPr lang="ru-RU" sz="2400" dirty="0">
                <a:solidFill>
                  <a:srgbClr val="002060"/>
                </a:solidFill>
                <a:latin typeface="Bookman Old Style" pitchFamily="18" charset="0"/>
              </a:rPr>
            </a:br>
            <a:r>
              <a:rPr lang="ru-RU" sz="2400" dirty="0">
                <a:solidFill>
                  <a:srgbClr val="002060"/>
                </a:solidFill>
                <a:latin typeface="Bookman Old Style" pitchFamily="18" charset="0"/>
              </a:rPr>
              <a:t>- при движении в темное время суток или в условиях недостаточной видимости велосипедистам рекомендуется иметь при себе предметы со </a:t>
            </a:r>
            <a:r>
              <a:rPr lang="ru-RU" sz="2400" dirty="0" err="1">
                <a:solidFill>
                  <a:srgbClr val="002060"/>
                </a:solidFill>
                <a:latin typeface="Bookman Old Style" pitchFamily="18" charset="0"/>
              </a:rPr>
              <a:t>световозвращающими</a:t>
            </a:r>
            <a:r>
              <a:rPr lang="ru-RU" sz="2400" dirty="0">
                <a:solidFill>
                  <a:srgbClr val="002060"/>
                </a:solidFill>
                <a:latin typeface="Bookman Old Style" pitchFamily="18" charset="0"/>
              </a:rPr>
              <a:t> элементами и обеспечивать видимость этих предметов водителями других транспортных средств. </a:t>
            </a:r>
            <a:br>
              <a:rPr lang="ru-RU" sz="2400" dirty="0">
                <a:solidFill>
                  <a:srgbClr val="002060"/>
                </a:solidFill>
                <a:latin typeface="Bookman Old Style" pitchFamily="18" charset="0"/>
              </a:rPr>
            </a:br>
            <a:endParaRPr lang="ru-RU" sz="2400" dirty="0"/>
          </a:p>
        </p:txBody>
      </p:sp>
      <p:pic>
        <p:nvPicPr>
          <p:cNvPr id="3" name="Image 5"/>
          <p:cNvPicPr/>
          <p:nvPr/>
        </p:nvPicPr>
        <p:blipFill>
          <a:blip r:embed="rId2" cstate="print"/>
          <a:stretch>
            <a:fillRect/>
          </a:stretch>
        </p:blipFill>
        <p:spPr>
          <a:xfrm>
            <a:off x="4572000" y="3933056"/>
            <a:ext cx="4464496" cy="2924944"/>
          </a:xfrm>
          <a:prstGeom prst="rect">
            <a:avLst/>
          </a:prstGeom>
        </p:spPr>
      </p:pic>
    </p:spTree>
    <p:extLst>
      <p:ext uri="{BB962C8B-B14F-4D97-AF65-F5344CB8AC3E}">
        <p14:creationId xmlns:p14="http://schemas.microsoft.com/office/powerpoint/2010/main" val="2759896973"/>
      </p:ext>
    </p:extLst>
  </p:cSld>
  <p:clrMapOvr>
    <a:masterClrMapping/>
  </p:clrMapOvr>
  <p:transition spd="slow">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678198" cy="4955442"/>
          </a:xfrm>
        </p:spPr>
        <p:txBody>
          <a:bodyPr>
            <a:normAutofit fontScale="90000"/>
          </a:bodyPr>
          <a:lstStyle/>
          <a:p>
            <a:pPr algn="l"/>
            <a:r>
              <a:rPr lang="ru-RU" sz="2400" dirty="0" err="1">
                <a:solidFill>
                  <a:srgbClr val="002060"/>
                </a:solidFill>
                <a:latin typeface="Bookman Old Style" pitchFamily="18" charset="0"/>
              </a:rPr>
              <a:t>Фликер</a:t>
            </a:r>
            <a:r>
              <a:rPr lang="ru-RU" sz="2400" dirty="0">
                <a:solidFill>
                  <a:srgbClr val="002060"/>
                </a:solidFill>
                <a:latin typeface="Bookman Old Style" pitchFamily="18" charset="0"/>
              </a:rPr>
              <a:t> можно не только купить, но и сделать своими руками. А как это сделать, вы можете узнать, посмотрев </a:t>
            </a:r>
            <a:r>
              <a:rPr lang="ru-RU" sz="2400" dirty="0" err="1">
                <a:solidFill>
                  <a:srgbClr val="002060"/>
                </a:solidFill>
                <a:latin typeface="Bookman Old Style" pitchFamily="18" charset="0"/>
              </a:rPr>
              <a:t>видеоурок</a:t>
            </a:r>
            <a:r>
              <a:rPr lang="ru-RU" sz="2400" dirty="0">
                <a:solidFill>
                  <a:srgbClr val="002060"/>
                </a:solidFill>
                <a:latin typeface="Bookman Old Style" pitchFamily="18" charset="0"/>
              </a:rPr>
              <a:t> в Школе дорожных наук </a:t>
            </a:r>
            <a:r>
              <a:rPr lang="ru-RU" sz="2400" dirty="0" err="1">
                <a:solidFill>
                  <a:srgbClr val="002060"/>
                </a:solidFill>
                <a:latin typeface="Bookman Old Style" pitchFamily="18" charset="0"/>
              </a:rPr>
              <a:t>Умняши</a:t>
            </a:r>
            <a:r>
              <a:rPr lang="ru-RU" sz="2400" dirty="0">
                <a:solidFill>
                  <a:srgbClr val="002060"/>
                </a:solidFill>
                <a:latin typeface="Bookman Old Style" pitchFamily="18" charset="0"/>
              </a:rPr>
              <a:t> </a:t>
            </a:r>
            <a:r>
              <a:rPr lang="ru-RU" sz="2400" dirty="0" err="1">
                <a:solidFill>
                  <a:srgbClr val="002060"/>
                </a:solidFill>
                <a:latin typeface="Bookman Old Style" pitchFamily="18" charset="0"/>
              </a:rPr>
              <a:t>Светофоровой</a:t>
            </a:r>
            <a:r>
              <a:rPr lang="ru-RU" sz="2400" dirty="0">
                <a:solidFill>
                  <a:srgbClr val="002060"/>
                </a:solidFill>
                <a:latin typeface="Bookman Old Style" pitchFamily="18" charset="0"/>
              </a:rPr>
              <a:t>. Попробуйте дома самостоятельно выполнить такой </a:t>
            </a:r>
            <a:r>
              <a:rPr lang="ru-RU" sz="2400" dirty="0" err="1">
                <a:solidFill>
                  <a:srgbClr val="002060"/>
                </a:solidFill>
                <a:latin typeface="Bookman Old Style" pitchFamily="18" charset="0"/>
              </a:rPr>
              <a:t>фликер</a:t>
            </a:r>
            <a:r>
              <a:rPr lang="ru-RU" sz="2400" dirty="0">
                <a:solidFill>
                  <a:srgbClr val="002060"/>
                </a:solidFill>
                <a:latin typeface="Bookman Old Style" pitchFamily="18" charset="0"/>
              </a:rPr>
              <a:t>.</a:t>
            </a:r>
            <a:br>
              <a:rPr lang="ru-RU" sz="2400" dirty="0">
                <a:solidFill>
                  <a:srgbClr val="002060"/>
                </a:solidFill>
                <a:latin typeface="Bookman Old Style" pitchFamily="18" charset="0"/>
              </a:rPr>
            </a:br>
            <a:r>
              <a:rPr lang="ru-RU" sz="2400" b="1" i="1" u="sng" dirty="0">
                <a:solidFill>
                  <a:srgbClr val="002060"/>
                </a:solidFill>
                <a:latin typeface="Bookman Old Style" pitchFamily="18" charset="0"/>
                <a:hlinkClick r:id="rId2"/>
              </a:rPr>
              <a:t>https://</a:t>
            </a:r>
            <a:r>
              <a:rPr lang="ru-RU" sz="2400" b="1" i="1" u="sng" dirty="0" smtClean="0">
                <a:solidFill>
                  <a:srgbClr val="002060"/>
                </a:solidFill>
                <a:latin typeface="Bookman Old Style" pitchFamily="18" charset="0"/>
                <a:hlinkClick r:id="rId2"/>
              </a:rPr>
              <a:t>disk.yandex.ru/d/vxBeWtzqzx4SeA/MTVideo.mp4</a:t>
            </a:r>
            <a:r>
              <a:rPr lang="ru-RU" sz="2400" b="1" i="1" u="sng" dirty="0" smtClean="0">
                <a:solidFill>
                  <a:srgbClr val="002060"/>
                </a:solidFill>
                <a:latin typeface="Bookman Old Style" pitchFamily="18" charset="0"/>
              </a:rPr>
              <a:t/>
            </a:r>
            <a:br>
              <a:rPr lang="ru-RU" sz="2400" b="1" i="1" u="sng" dirty="0" smtClean="0">
                <a:solidFill>
                  <a:srgbClr val="002060"/>
                </a:solidFill>
                <a:latin typeface="Bookman Old Style" pitchFamily="18" charset="0"/>
              </a:rPr>
            </a:br>
            <a:r>
              <a:rPr lang="ru-RU" sz="2400" dirty="0">
                <a:solidFill>
                  <a:srgbClr val="002060"/>
                </a:solidFill>
                <a:latin typeface="Bookman Old Style" pitchFamily="18" charset="0"/>
              </a:rPr>
              <a:t/>
            </a:r>
            <a:br>
              <a:rPr lang="ru-RU" sz="2400" dirty="0">
                <a:solidFill>
                  <a:srgbClr val="002060"/>
                </a:solidFill>
                <a:latin typeface="Bookman Old Style" pitchFamily="18" charset="0"/>
              </a:rPr>
            </a:br>
            <a:r>
              <a:rPr lang="ru-RU" sz="2400" b="1" dirty="0">
                <a:solidFill>
                  <a:srgbClr val="002060"/>
                </a:solidFill>
                <a:latin typeface="Bookman Old Style" pitchFamily="18" charset="0"/>
              </a:rPr>
              <a:t>Р</a:t>
            </a:r>
            <a:r>
              <a:rPr lang="ru-RU" sz="2400" b="1" dirty="0" smtClean="0">
                <a:solidFill>
                  <a:srgbClr val="002060"/>
                </a:solidFill>
                <a:latin typeface="Bookman Old Style" pitchFamily="18" charset="0"/>
              </a:rPr>
              <a:t>екомендации</a:t>
            </a:r>
            <a:r>
              <a:rPr lang="ru-RU" sz="2400" b="1" dirty="0">
                <a:solidFill>
                  <a:srgbClr val="002060"/>
                </a:solidFill>
                <a:latin typeface="Bookman Old Style" pitchFamily="18" charset="0"/>
              </a:rPr>
              <a:t>.	</a:t>
            </a:r>
            <a:r>
              <a:rPr lang="ru-RU" sz="2400" b="1" dirty="0" smtClean="0">
                <a:solidFill>
                  <a:srgbClr val="002060"/>
                </a:solidFill>
                <a:latin typeface="Bookman Old Style" pitchFamily="18" charset="0"/>
              </a:rPr>
              <a:t/>
            </a:r>
            <a:br>
              <a:rPr lang="ru-RU" sz="2400" b="1" dirty="0" smtClean="0">
                <a:solidFill>
                  <a:srgbClr val="002060"/>
                </a:solidFill>
                <a:latin typeface="Bookman Old Style" pitchFamily="18" charset="0"/>
              </a:rPr>
            </a:br>
            <a:r>
              <a:rPr lang="ru-RU" sz="2400" dirty="0" smtClean="0">
                <a:solidFill>
                  <a:srgbClr val="002060"/>
                </a:solidFill>
                <a:latin typeface="Bookman Old Style" pitchFamily="18" charset="0"/>
              </a:rPr>
              <a:t>Как</a:t>
            </a:r>
            <a:r>
              <a:rPr lang="ru-RU" sz="2400" dirty="0">
                <a:solidFill>
                  <a:srgbClr val="002060"/>
                </a:solidFill>
                <a:latin typeface="Bookman Old Style" pitchFamily="18" charset="0"/>
              </a:rPr>
              <a:t> </a:t>
            </a:r>
            <a:r>
              <a:rPr lang="ru-RU" sz="2400" dirty="0" smtClean="0">
                <a:solidFill>
                  <a:srgbClr val="002060"/>
                </a:solidFill>
                <a:latin typeface="Bookman Old Style" pitchFamily="18" charset="0"/>
              </a:rPr>
              <a:t>вы</a:t>
            </a:r>
            <a:r>
              <a:rPr lang="ru-RU" sz="2400" dirty="0">
                <a:solidFill>
                  <a:srgbClr val="002060"/>
                </a:solidFill>
                <a:latin typeface="Bookman Old Style" pitchFamily="18" charset="0"/>
              </a:rPr>
              <a:t>	</a:t>
            </a:r>
            <a:r>
              <a:rPr lang="ru-RU" sz="2400" dirty="0" smtClean="0">
                <a:solidFill>
                  <a:srgbClr val="002060"/>
                </a:solidFill>
                <a:latin typeface="Bookman Old Style" pitchFamily="18" charset="0"/>
              </a:rPr>
              <a:t>уже </a:t>
            </a:r>
            <a:r>
              <a:rPr lang="ru-RU" sz="2400" dirty="0" err="1" smtClean="0">
                <a:solidFill>
                  <a:srgbClr val="002060"/>
                </a:solidFill>
                <a:latin typeface="Bookman Old Style" pitchFamily="18" charset="0"/>
              </a:rPr>
              <a:t>поняли,носить</a:t>
            </a:r>
            <a:r>
              <a:rPr lang="ru-RU" sz="2400" dirty="0">
                <a:solidFill>
                  <a:srgbClr val="002060"/>
                </a:solidFill>
                <a:latin typeface="Bookman Old Style" pitchFamily="18" charset="0"/>
              </a:rPr>
              <a:t> </a:t>
            </a:r>
            <a:r>
              <a:rPr lang="ru-RU" sz="2400" dirty="0" err="1" smtClean="0">
                <a:solidFill>
                  <a:srgbClr val="002060"/>
                </a:solidFill>
                <a:latin typeface="Bookman Old Style" pitchFamily="18" charset="0"/>
              </a:rPr>
              <a:t>фликеры</a:t>
            </a:r>
            <a:r>
              <a:rPr lang="ru-RU" sz="2400" dirty="0" smtClean="0">
                <a:solidFill>
                  <a:srgbClr val="002060"/>
                </a:solidFill>
                <a:latin typeface="Bookman Old Style" pitchFamily="18" charset="0"/>
              </a:rPr>
              <a:t> </a:t>
            </a:r>
            <a:r>
              <a:rPr lang="ru-RU" sz="2400" dirty="0">
                <a:solidFill>
                  <a:srgbClr val="002060"/>
                </a:solidFill>
                <a:latin typeface="Bookman Old Style" pitchFamily="18" charset="0"/>
              </a:rPr>
              <a:t>необходимо всем пешеходам. Он, без сомнения, должен стать вашим другом. </a:t>
            </a:r>
            <a:r>
              <a:rPr lang="ru-RU" sz="2400" dirty="0" smtClean="0">
                <a:solidFill>
                  <a:srgbClr val="002060"/>
                </a:solidFill>
                <a:latin typeface="Bookman Old Style" pitchFamily="18" charset="0"/>
              </a:rPr>
              <a:t>Я</a:t>
            </a:r>
            <a:r>
              <a:rPr lang="ru-RU" sz="2400" dirty="0">
                <a:solidFill>
                  <a:srgbClr val="002060"/>
                </a:solidFill>
                <a:latin typeface="Bookman Old Style" pitchFamily="18" charset="0"/>
              </a:rPr>
              <a:t> </a:t>
            </a:r>
            <a:r>
              <a:rPr lang="ru-RU" sz="2400" dirty="0" smtClean="0">
                <a:solidFill>
                  <a:srgbClr val="002060"/>
                </a:solidFill>
                <a:latin typeface="Bookman Old Style" pitchFamily="18" charset="0"/>
              </a:rPr>
              <a:t>думаю</a:t>
            </a:r>
            <a:r>
              <a:rPr lang="ru-RU" sz="2400" dirty="0">
                <a:solidFill>
                  <a:srgbClr val="002060"/>
                </a:solidFill>
                <a:latin typeface="Bookman Old Style" pitchFamily="18" charset="0"/>
              </a:rPr>
              <a:t>, что теперь, зная о важности </a:t>
            </a:r>
            <a:r>
              <a:rPr lang="ru-RU" sz="2400" dirty="0" err="1">
                <a:solidFill>
                  <a:srgbClr val="002060"/>
                </a:solidFill>
                <a:latin typeface="Bookman Old Style" pitchFamily="18" charset="0"/>
              </a:rPr>
              <a:t>фликера</a:t>
            </a:r>
            <a:r>
              <a:rPr lang="ru-RU" sz="2400" dirty="0">
                <a:solidFill>
                  <a:srgbClr val="002060"/>
                </a:solidFill>
                <a:latin typeface="Bookman Old Style" pitchFamily="18" charset="0"/>
              </a:rPr>
              <a:t>, каждый будет их носить и советовать это делать другим. Обязательно расскажите друзьям, как просто изготовить </a:t>
            </a:r>
            <a:r>
              <a:rPr lang="ru-RU" sz="2400" dirty="0" err="1">
                <a:solidFill>
                  <a:srgbClr val="002060"/>
                </a:solidFill>
                <a:latin typeface="Bookman Old Style" pitchFamily="18" charset="0"/>
              </a:rPr>
              <a:t>фликеры</a:t>
            </a:r>
            <a:r>
              <a:rPr lang="ru-RU" sz="2400" dirty="0">
                <a:solidFill>
                  <a:srgbClr val="002060"/>
                </a:solidFill>
                <a:latin typeface="Bookman Old Style" pitchFamily="18" charset="0"/>
              </a:rPr>
              <a:t>.</a:t>
            </a:r>
          </a:p>
        </p:txBody>
      </p:sp>
      <p:pic>
        <p:nvPicPr>
          <p:cNvPr id="3" name="Image 7"/>
          <p:cNvPicPr/>
          <p:nvPr/>
        </p:nvPicPr>
        <p:blipFill>
          <a:blip r:embed="rId3" cstate="print"/>
          <a:stretch>
            <a:fillRect/>
          </a:stretch>
        </p:blipFill>
        <p:spPr>
          <a:xfrm>
            <a:off x="5364088" y="4645698"/>
            <a:ext cx="3240360" cy="2095670"/>
          </a:xfrm>
          <a:prstGeom prst="rect">
            <a:avLst/>
          </a:prstGeom>
        </p:spPr>
      </p:pic>
    </p:spTree>
    <p:extLst>
      <p:ext uri="{BB962C8B-B14F-4D97-AF65-F5344CB8AC3E}">
        <p14:creationId xmlns:p14="http://schemas.microsoft.com/office/powerpoint/2010/main" val="2907206862"/>
      </p:ext>
    </p:extLst>
  </p:cSld>
  <p:clrMapOvr>
    <a:masterClrMapping/>
  </p:clrMapOvr>
  <p:transition spd="slow">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036496" cy="1597856"/>
          </a:xfrm>
        </p:spPr>
        <p:txBody>
          <a:bodyPr>
            <a:noAutofit/>
          </a:bodyPr>
          <a:lstStyle/>
          <a:p>
            <a:pPr algn="l"/>
            <a:r>
              <a:rPr lang="ru-RU" sz="2400" b="1" dirty="0" smtClean="0">
                <a:solidFill>
                  <a:srgbClr val="002060"/>
                </a:solidFill>
                <a:latin typeface="Bookman Old Style" pitchFamily="18" charset="0"/>
              </a:rPr>
              <a:t>Дорожная ситуация   </a:t>
            </a:r>
            <a:r>
              <a:rPr lang="ru-RU" sz="2400" dirty="0" smtClean="0">
                <a:solidFill>
                  <a:srgbClr val="002060"/>
                </a:solidFill>
                <a:latin typeface="Bookman Old Style" pitchFamily="18" charset="0"/>
              </a:rPr>
              <a:t>Ваня и Коля  катаются на велосипедах в парке, но они не надели защиту. Можно </a:t>
            </a:r>
            <a:r>
              <a:rPr lang="ru-RU" sz="2400" dirty="0">
                <a:solidFill>
                  <a:srgbClr val="002060"/>
                </a:solidFill>
                <a:latin typeface="Bookman Old Style" pitchFamily="18" charset="0"/>
              </a:rPr>
              <a:t>ли </a:t>
            </a:r>
            <a:r>
              <a:rPr lang="ru-RU" sz="2400" dirty="0" smtClean="0">
                <a:solidFill>
                  <a:srgbClr val="002060"/>
                </a:solidFill>
                <a:latin typeface="Bookman Old Style" pitchFamily="18" charset="0"/>
              </a:rPr>
              <a:t>ездить без защиты</a:t>
            </a:r>
            <a:r>
              <a:rPr lang="ru-RU" sz="2400" dirty="0">
                <a:solidFill>
                  <a:srgbClr val="002060"/>
                </a:solidFill>
                <a:latin typeface="Bookman Old Style" pitchFamily="18" charset="0"/>
              </a:rPr>
              <a:t>? Что входит в защиту? </a:t>
            </a:r>
          </a:p>
        </p:txBody>
      </p:sp>
      <p:sp>
        <p:nvSpPr>
          <p:cNvPr id="3" name="Прямоугольник 2"/>
          <p:cNvSpPr/>
          <p:nvPr/>
        </p:nvSpPr>
        <p:spPr>
          <a:xfrm>
            <a:off x="155864" y="1628800"/>
            <a:ext cx="8594234" cy="1938992"/>
          </a:xfrm>
          <a:prstGeom prst="rect">
            <a:avLst/>
          </a:prstGeom>
        </p:spPr>
        <p:txBody>
          <a:bodyPr wrap="square">
            <a:spAutoFit/>
          </a:bodyPr>
          <a:lstStyle/>
          <a:p>
            <a:r>
              <a:rPr lang="ru-RU" sz="2400" b="1" dirty="0" smtClean="0">
                <a:solidFill>
                  <a:srgbClr val="002060"/>
                </a:solidFill>
                <a:latin typeface="Bookman Old Style" pitchFamily="18" charset="0"/>
              </a:rPr>
              <a:t>Варианты ответов</a:t>
            </a:r>
            <a:r>
              <a:rPr lang="ru-RU" sz="2400" dirty="0" smtClean="0">
                <a:solidFill>
                  <a:srgbClr val="002060"/>
                </a:solidFill>
                <a:latin typeface="Bookman Old Style" pitchFamily="18" charset="0"/>
              </a:rPr>
              <a:t>:</a:t>
            </a:r>
          </a:p>
          <a:p>
            <a:r>
              <a:rPr lang="ru-RU" sz="2400" dirty="0" smtClean="0">
                <a:solidFill>
                  <a:srgbClr val="002060"/>
                </a:solidFill>
                <a:latin typeface="Bookman Old Style" pitchFamily="18" charset="0"/>
              </a:rPr>
              <a:t>1</a:t>
            </a:r>
            <a:r>
              <a:rPr lang="ru-RU" sz="2400" dirty="0">
                <a:solidFill>
                  <a:srgbClr val="002060"/>
                </a:solidFill>
                <a:latin typeface="Bookman Old Style" pitchFamily="18" charset="0"/>
              </a:rPr>
              <a:t>. Да</a:t>
            </a:r>
            <a:r>
              <a:rPr lang="ru-RU" sz="2400" dirty="0" smtClean="0">
                <a:solidFill>
                  <a:srgbClr val="002060"/>
                </a:solidFill>
                <a:latin typeface="Bookman Old Style" pitchFamily="18" charset="0"/>
              </a:rPr>
              <a:t>. В защиту входит только перчатки</a:t>
            </a:r>
            <a:endParaRPr lang="ru-RU" sz="2400" dirty="0">
              <a:solidFill>
                <a:srgbClr val="002060"/>
              </a:solidFill>
              <a:latin typeface="Bookman Old Style" pitchFamily="18" charset="0"/>
            </a:endParaRPr>
          </a:p>
          <a:p>
            <a:r>
              <a:rPr lang="ru-RU" sz="2400" dirty="0">
                <a:solidFill>
                  <a:srgbClr val="002060"/>
                </a:solidFill>
                <a:latin typeface="Bookman Old Style" pitchFamily="18" charset="0"/>
              </a:rPr>
              <a:t>2.</a:t>
            </a:r>
            <a:r>
              <a:rPr lang="ru-RU" sz="2400" b="1" dirty="0">
                <a:solidFill>
                  <a:srgbClr val="002060"/>
                </a:solidFill>
                <a:latin typeface="Bookman Old Style" pitchFamily="18" charset="0"/>
              </a:rPr>
              <a:t> </a:t>
            </a:r>
            <a:r>
              <a:rPr lang="ru-RU" sz="2400" dirty="0" smtClean="0">
                <a:solidFill>
                  <a:srgbClr val="002060"/>
                </a:solidFill>
                <a:latin typeface="Bookman Old Style" pitchFamily="18" charset="0"/>
              </a:rPr>
              <a:t>Ваня и Коля могут кататься и без защиты.</a:t>
            </a:r>
          </a:p>
          <a:p>
            <a:r>
              <a:rPr lang="ru-RU" sz="2400" dirty="0" smtClean="0">
                <a:solidFill>
                  <a:srgbClr val="002060"/>
                </a:solidFill>
                <a:latin typeface="Bookman Old Style" pitchFamily="18" charset="0"/>
              </a:rPr>
              <a:t>3. Нет. В защиту входит: шлем, налокотники, наколенники, перчатки.</a:t>
            </a:r>
            <a:endParaRPr lang="ru-RU" sz="2400" dirty="0">
              <a:solidFill>
                <a:srgbClr val="002060"/>
              </a:solidFill>
              <a:latin typeface="Bookman Old Style" pitchFamily="18" charset="0"/>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3837044"/>
            <a:ext cx="4248472" cy="2832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76672"/>
            <a:ext cx="9144000" cy="6192688"/>
          </a:xfrm>
        </p:spPr>
        <p:txBody>
          <a:bodyPr>
            <a:noAutofit/>
          </a:bodyPr>
          <a:lstStyle/>
          <a:p>
            <a:pPr algn="just">
              <a:spcBef>
                <a:spcPts val="0"/>
              </a:spcBef>
            </a:pPr>
            <a:r>
              <a:rPr lang="ru-RU" sz="2400" b="1" cap="none" dirty="0" smtClean="0">
                <a:solidFill>
                  <a:srgbClr val="002060"/>
                </a:solidFill>
                <a:effectLst/>
                <a:latin typeface="Bookman Old Style" pitchFamily="18" charset="0"/>
                <a:ea typeface="+mn-ea"/>
                <a:cs typeface="+mn-cs"/>
              </a:rPr>
              <a:t>Верное решение: </a:t>
            </a:r>
            <a:r>
              <a:rPr lang="ru-RU" sz="2400" dirty="0">
                <a:solidFill>
                  <a:srgbClr val="002060"/>
                </a:solidFill>
                <a:latin typeface="Bookman Old Style" pitchFamily="18" charset="0"/>
              </a:rPr>
              <a:t>Нет</a:t>
            </a:r>
            <a:r>
              <a:rPr lang="ru-RU" sz="2400" dirty="0" smtClean="0">
                <a:solidFill>
                  <a:srgbClr val="002060"/>
                </a:solidFill>
                <a:latin typeface="Bookman Old Style" pitchFamily="18" charset="0"/>
              </a:rPr>
              <a:t>. Ваня и Коля обязательно должны одеть защиты перед тем, как начать кататься на велосипеде. </a:t>
            </a:r>
            <a:r>
              <a:rPr lang="ru-RU" sz="2400" dirty="0">
                <a:solidFill>
                  <a:srgbClr val="002060"/>
                </a:solidFill>
                <a:latin typeface="Bookman Old Style" pitchFamily="18" charset="0"/>
              </a:rPr>
              <a:t>В защиту входит: шлем, налокотники, наколенники, перчатки</a:t>
            </a:r>
            <a:r>
              <a:rPr lang="ru-RU" sz="2400" dirty="0" smtClean="0">
                <a:solidFill>
                  <a:srgbClr val="002060"/>
                </a:solidFill>
                <a:latin typeface="Bookman Old Style" pitchFamily="18" charset="0"/>
              </a:rPr>
              <a:t>.</a:t>
            </a:r>
            <a:r>
              <a:rPr lang="ru-RU" sz="2400" dirty="0"/>
              <a:t> </a:t>
            </a:r>
            <a:r>
              <a:rPr lang="ru-RU" sz="2400" dirty="0">
                <a:solidFill>
                  <a:srgbClr val="002060"/>
                </a:solidFill>
                <a:latin typeface="Bookman Old Style" pitchFamily="18" charset="0"/>
              </a:rPr>
              <a:t>В</a:t>
            </a:r>
            <a:r>
              <a:rPr lang="ru-RU" sz="2400" dirty="0" smtClean="0">
                <a:solidFill>
                  <a:srgbClr val="002060"/>
                </a:solidFill>
                <a:latin typeface="Bookman Old Style" pitchFamily="18" charset="0"/>
              </a:rPr>
              <a:t>елосипедист </a:t>
            </a:r>
            <a:r>
              <a:rPr lang="ru-RU" sz="2400" dirty="0">
                <a:solidFill>
                  <a:srgbClr val="002060"/>
                </a:solidFill>
                <a:latin typeface="Bookman Old Style" pitchFamily="18" charset="0"/>
              </a:rPr>
              <a:t>должен быть экипирован</a:t>
            </a:r>
            <a:r>
              <a:rPr lang="ru-RU" sz="2400" dirty="0" smtClean="0">
                <a:solidFill>
                  <a:srgbClr val="002060"/>
                </a:solidFill>
                <a:latin typeface="Bookman Old Style" pitchFamily="18" charset="0"/>
              </a:rPr>
              <a:t>.</a:t>
            </a:r>
            <a:br>
              <a:rPr lang="ru-RU" sz="2400" dirty="0" smtClean="0">
                <a:solidFill>
                  <a:srgbClr val="002060"/>
                </a:solidFill>
                <a:latin typeface="Bookman Old Style" pitchFamily="18" charset="0"/>
              </a:rPr>
            </a:br>
            <a:r>
              <a:rPr lang="ru-RU" sz="2400" b="1" dirty="0">
                <a:latin typeface="Bookman Old Style" pitchFamily="18" charset="0"/>
              </a:rPr>
              <a:t>Вывод. </a:t>
            </a:r>
            <a:r>
              <a:rPr lang="ru-RU" sz="2000" dirty="0">
                <a:solidFill>
                  <a:srgbClr val="002060"/>
                </a:solidFill>
                <a:latin typeface="Bookman Old Style" pitchFamily="18" charset="0"/>
              </a:rPr>
              <a:t>Катаясь на велосипеде, необходимо всегда пользоваться защитной экипировкой.  Это: шлем, наколенники, налокотники, перчатки. Это убережёт вас при падении от ушибов и ссадин. </a:t>
            </a:r>
            <a:br>
              <a:rPr lang="ru-RU" sz="2000" dirty="0">
                <a:solidFill>
                  <a:srgbClr val="002060"/>
                </a:solidFill>
                <a:latin typeface="Bookman Old Style" pitchFamily="18" charset="0"/>
              </a:rPr>
            </a:br>
            <a:r>
              <a:rPr lang="ru-RU" sz="2000" dirty="0">
                <a:solidFill>
                  <a:srgbClr val="002060"/>
                </a:solidFill>
                <a:latin typeface="Bookman Old Style" pitchFamily="18" charset="0"/>
              </a:rPr>
              <a:t/>
            </a:r>
            <a:br>
              <a:rPr lang="ru-RU" sz="2000" dirty="0">
                <a:solidFill>
                  <a:srgbClr val="002060"/>
                </a:solidFill>
                <a:latin typeface="Bookman Old Style" pitchFamily="18" charset="0"/>
              </a:rPr>
            </a:br>
            <a:r>
              <a:rPr lang="ru-RU" sz="2400" dirty="0" smtClean="0">
                <a:latin typeface="Bookman Old Style" pitchFamily="18" charset="0"/>
              </a:rPr>
              <a:t> </a:t>
            </a:r>
            <a:r>
              <a:rPr lang="ru-RU" sz="2400" i="1" dirty="0" smtClean="0">
                <a:latin typeface="Bookman Old Style" pitchFamily="18" charset="0"/>
              </a:rPr>
              <a:t>К</a:t>
            </a:r>
            <a:r>
              <a:rPr lang="ru-RU" sz="2000" i="1" dirty="0" smtClean="0">
                <a:solidFill>
                  <a:srgbClr val="002060"/>
                </a:solidFill>
                <a:latin typeface="Bookman Old Style" pitchFamily="18" charset="0"/>
              </a:rPr>
              <a:t>ататься </a:t>
            </a:r>
            <a:r>
              <a:rPr lang="ru-RU" sz="2000" i="1" dirty="0">
                <a:solidFill>
                  <a:srgbClr val="002060"/>
                </a:solidFill>
                <a:latin typeface="Bookman Old Style" pitchFamily="18" charset="0"/>
              </a:rPr>
              <a:t>на велосипеде детям от 7 до 14 лет можно только в безопасных местах, вдали от дорожного движения, в парках, на специальных велосипедных, </a:t>
            </a:r>
            <a:r>
              <a:rPr lang="ru-RU" sz="2000" i="1" dirty="0" err="1">
                <a:solidFill>
                  <a:srgbClr val="002060"/>
                </a:solidFill>
                <a:latin typeface="Bookman Old Style" pitchFamily="18" charset="0"/>
              </a:rPr>
              <a:t>велопешеходных</a:t>
            </a:r>
            <a:r>
              <a:rPr lang="ru-RU" sz="2000" i="1" dirty="0">
                <a:solidFill>
                  <a:srgbClr val="002060"/>
                </a:solidFill>
                <a:latin typeface="Bookman Old Style" pitchFamily="18" charset="0"/>
              </a:rPr>
              <a:t> дорожках.</a:t>
            </a:r>
            <a:br>
              <a:rPr lang="ru-RU" sz="2000" i="1" dirty="0">
                <a:solidFill>
                  <a:srgbClr val="002060"/>
                </a:solidFill>
                <a:latin typeface="Bookman Old Style" pitchFamily="18" charset="0"/>
              </a:rPr>
            </a:br>
            <a:r>
              <a:rPr lang="ru-RU" sz="2000" i="1" dirty="0">
                <a:solidFill>
                  <a:srgbClr val="002060"/>
                </a:solidFill>
                <a:latin typeface="Bookman Old Style" pitchFamily="18" charset="0"/>
              </a:rPr>
              <a:t> – придерживаться при езде на велосипеде нужно правой стороны. </a:t>
            </a:r>
            <a:br>
              <a:rPr lang="ru-RU" sz="2000" i="1" dirty="0">
                <a:solidFill>
                  <a:srgbClr val="002060"/>
                </a:solidFill>
                <a:latin typeface="Bookman Old Style" pitchFamily="18" charset="0"/>
              </a:rPr>
            </a:br>
            <a:r>
              <a:rPr lang="ru-RU" sz="2000" i="1" dirty="0">
                <a:solidFill>
                  <a:srgbClr val="002060"/>
                </a:solidFill>
                <a:latin typeface="Bookman Old Style" pitchFamily="18" charset="0"/>
              </a:rPr>
              <a:t>– использовать при езде на велосипеде средства защиты: шлем, наколенники, налокотники, перчатки.</a:t>
            </a:r>
            <a:br>
              <a:rPr lang="ru-RU" sz="2000" i="1" dirty="0">
                <a:solidFill>
                  <a:srgbClr val="002060"/>
                </a:solidFill>
                <a:latin typeface="Bookman Old Style" pitchFamily="18" charset="0"/>
              </a:rPr>
            </a:br>
            <a:r>
              <a:rPr lang="ru-RU" sz="2000" i="1" dirty="0">
                <a:solidFill>
                  <a:srgbClr val="002060"/>
                </a:solidFill>
                <a:latin typeface="Bookman Old Style" pitchFamily="18" charset="0"/>
              </a:rPr>
              <a:t> – обозначить себя: установить на велосипед фонарь и катафоты.</a:t>
            </a:r>
            <a:br>
              <a:rPr lang="ru-RU" sz="2000" i="1" dirty="0">
                <a:solidFill>
                  <a:srgbClr val="002060"/>
                </a:solidFill>
                <a:latin typeface="Bookman Old Style" pitchFamily="18" charset="0"/>
              </a:rPr>
            </a:br>
            <a:r>
              <a:rPr lang="ru-RU" sz="2400" b="1" i="1" cap="none" dirty="0" smtClean="0">
                <a:solidFill>
                  <a:srgbClr val="002060"/>
                </a:solidFill>
                <a:effectLst/>
                <a:latin typeface="Bookman Old Style" pitchFamily="18" charset="0"/>
                <a:ea typeface="+mn-ea"/>
                <a:cs typeface="+mn-cs"/>
              </a:rPr>
              <a:t> </a:t>
            </a:r>
            <a:endParaRPr lang="ru-RU" sz="2000" i="1" cap="none" dirty="0">
              <a:solidFill>
                <a:srgbClr val="002060"/>
              </a:solidFill>
              <a:effectLst/>
              <a:latin typeface="Bookman Old Style" pitchFamily="18" charset="0"/>
              <a:ea typeface="+mn-ea"/>
              <a:cs typeface="+mn-cs"/>
            </a:endParaRPr>
          </a:p>
        </p:txBody>
      </p:sp>
    </p:spTree>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252520" cy="6583362"/>
          </a:xfrm>
        </p:spPr>
        <p:txBody>
          <a:bodyPr>
            <a:normAutofit fontScale="90000"/>
          </a:bodyPr>
          <a:lstStyle/>
          <a:p>
            <a:pPr algn="l"/>
            <a:r>
              <a:rPr lang="ru-RU" sz="3100" b="1" dirty="0" smtClean="0">
                <a:solidFill>
                  <a:srgbClr val="002060"/>
                </a:solidFill>
                <a:latin typeface="Bookman Old Style" pitchFamily="18" charset="0"/>
              </a:rPr>
              <a:t/>
            </a:r>
            <a:br>
              <a:rPr lang="ru-RU" sz="3100" b="1" dirty="0" smtClean="0">
                <a:solidFill>
                  <a:srgbClr val="002060"/>
                </a:solidFill>
                <a:latin typeface="Bookman Old Style" pitchFamily="18" charset="0"/>
              </a:rPr>
            </a:br>
            <a:r>
              <a:rPr lang="ru-RU" sz="3100" b="1" dirty="0" smtClean="0">
                <a:solidFill>
                  <a:srgbClr val="002060"/>
                </a:solidFill>
                <a:latin typeface="Bookman Old Style" pitchFamily="18" charset="0"/>
              </a:rPr>
              <a:t>Дорожная ситуация</a:t>
            </a:r>
            <a:r>
              <a:rPr lang="ru-RU" sz="2700" dirty="0" smtClean="0">
                <a:solidFill>
                  <a:srgbClr val="002060"/>
                </a:solidFill>
                <a:latin typeface="Bookman Old Style" pitchFamily="18" charset="0"/>
              </a:rPr>
              <a:t>:   Лёлька катается во дворе на велосипеде. </a:t>
            </a:r>
            <a:r>
              <a:rPr lang="ru-RU" sz="2700" dirty="0" smtClean="0">
                <a:solidFill>
                  <a:srgbClr val="002060"/>
                </a:solidFill>
                <a:latin typeface="Bookman Old Style" pitchFamily="18" charset="0"/>
                <a:ea typeface="+mn-ea"/>
                <a:cs typeface="+mn-cs"/>
              </a:rPr>
              <a:t>Какие </a:t>
            </a:r>
            <a:r>
              <a:rPr lang="ru-RU" sz="2700" dirty="0">
                <a:solidFill>
                  <a:srgbClr val="002060"/>
                </a:solidFill>
                <a:latin typeface="Bookman Old Style" pitchFamily="18" charset="0"/>
                <a:ea typeface="+mn-ea"/>
                <a:cs typeface="+mn-cs"/>
              </a:rPr>
              <a:t>правила дорожного движения для несовершеннолетних велосипедистов нужно обязательно знать Лёльке? Какие средства защиты нужны Лёльке при езде на </a:t>
            </a:r>
            <a:r>
              <a:rPr lang="ru-RU" sz="2700" dirty="0" smtClean="0">
                <a:solidFill>
                  <a:srgbClr val="002060"/>
                </a:solidFill>
                <a:latin typeface="Bookman Old Style" pitchFamily="18" charset="0"/>
                <a:ea typeface="+mn-ea"/>
                <a:cs typeface="+mn-cs"/>
              </a:rPr>
              <a:t>велосипеде если ей 10 лет?</a:t>
            </a:r>
            <a:br>
              <a:rPr lang="ru-RU" sz="2700" dirty="0" smtClean="0">
                <a:solidFill>
                  <a:srgbClr val="002060"/>
                </a:solidFill>
                <a:latin typeface="Bookman Old Style" pitchFamily="18" charset="0"/>
                <a:ea typeface="+mn-ea"/>
                <a:cs typeface="+mn-cs"/>
              </a:rPr>
            </a:br>
            <a:r>
              <a:rPr lang="ru-RU" sz="2700" dirty="0" smtClean="0">
                <a:solidFill>
                  <a:srgbClr val="002060"/>
                </a:solidFill>
                <a:latin typeface="Bookman Old Style" pitchFamily="18" charset="0"/>
                <a:ea typeface="+mn-ea"/>
                <a:cs typeface="+mn-cs"/>
              </a:rPr>
              <a:t/>
            </a:r>
            <a:br>
              <a:rPr lang="ru-RU" sz="2700" dirty="0" smtClean="0">
                <a:solidFill>
                  <a:srgbClr val="002060"/>
                </a:solidFill>
                <a:latin typeface="Bookman Old Style" pitchFamily="18" charset="0"/>
                <a:ea typeface="+mn-ea"/>
                <a:cs typeface="+mn-cs"/>
              </a:rPr>
            </a:br>
            <a:r>
              <a:rPr lang="ru-RU" sz="2700" b="1" dirty="0">
                <a:solidFill>
                  <a:srgbClr val="002060"/>
                </a:solidFill>
                <a:latin typeface="Bookman Old Style" pitchFamily="18" charset="0"/>
                <a:ea typeface="+mn-ea"/>
                <a:cs typeface="+mn-cs"/>
              </a:rPr>
              <a:t>Описание </a:t>
            </a:r>
            <a:r>
              <a:rPr lang="ru-RU" sz="2700" b="1" dirty="0" smtClean="0">
                <a:solidFill>
                  <a:srgbClr val="002060"/>
                </a:solidFill>
                <a:latin typeface="Bookman Old Style" pitchFamily="18" charset="0"/>
                <a:ea typeface="+mn-ea"/>
                <a:cs typeface="+mn-cs"/>
              </a:rPr>
              <a:t>ситуации</a:t>
            </a:r>
            <a:r>
              <a:rPr lang="ru-RU" sz="2700" dirty="0">
                <a:solidFill>
                  <a:srgbClr val="002060"/>
                </a:solidFill>
                <a:latin typeface="Bookman Old Style" pitchFamily="18" charset="0"/>
                <a:ea typeface="+mn-ea"/>
                <a:cs typeface="+mn-cs"/>
              </a:rPr>
              <a:t>:</a:t>
            </a:r>
            <a:r>
              <a:rPr lang="ru-RU" sz="2700" dirty="0" smtClean="0">
                <a:solidFill>
                  <a:srgbClr val="002060"/>
                </a:solidFill>
                <a:latin typeface="Bookman Old Style" pitchFamily="18" charset="0"/>
                <a:ea typeface="+mn-ea"/>
                <a:cs typeface="+mn-cs"/>
              </a:rPr>
              <a:t>  </a:t>
            </a:r>
            <a:r>
              <a:rPr lang="ru-RU" sz="2700" dirty="0">
                <a:solidFill>
                  <a:srgbClr val="002060"/>
                </a:solidFill>
                <a:latin typeface="Bookman Old Style" pitchFamily="18" charset="0"/>
                <a:ea typeface="+mn-ea"/>
                <a:cs typeface="+mn-cs"/>
              </a:rPr>
              <a:t>Лёлька ездила без средств защиты, при езде на велосипеде у себя во дворе. Она рассказала, как ей мешали кататься </a:t>
            </a:r>
            <a:r>
              <a:rPr lang="ru-RU" sz="2700" dirty="0" smtClean="0">
                <a:solidFill>
                  <a:srgbClr val="002060"/>
                </a:solidFill>
                <a:latin typeface="Bookman Old Style" pitchFamily="18" charset="0"/>
                <a:ea typeface="+mn-ea"/>
                <a:cs typeface="+mn-cs"/>
              </a:rPr>
              <a:t>играющие </a:t>
            </a:r>
            <a:r>
              <a:rPr lang="ru-RU" sz="2700" dirty="0">
                <a:solidFill>
                  <a:srgbClr val="002060"/>
                </a:solidFill>
                <a:latin typeface="Bookman Old Style" pitchFamily="18" charset="0"/>
                <a:ea typeface="+mn-ea"/>
                <a:cs typeface="+mn-cs"/>
              </a:rPr>
              <a:t>дети во дворе и припаркованные автомобили. </a:t>
            </a:r>
            <a:br>
              <a:rPr lang="ru-RU" sz="2700" dirty="0">
                <a:solidFill>
                  <a:srgbClr val="002060"/>
                </a:solidFill>
                <a:latin typeface="Bookman Old Style" pitchFamily="18" charset="0"/>
                <a:ea typeface="+mn-ea"/>
                <a:cs typeface="+mn-cs"/>
              </a:rPr>
            </a:br>
            <a:r>
              <a:rPr lang="ru-RU" sz="2700" dirty="0">
                <a:solidFill>
                  <a:srgbClr val="002060"/>
                </a:solidFill>
                <a:latin typeface="Bookman Old Style" pitchFamily="18" charset="0"/>
                <a:ea typeface="+mn-ea"/>
                <a:cs typeface="+mn-cs"/>
              </a:rPr>
              <a:t>Что ей приходилось постоянно слезать с велосипеда и ждать пока пройдут прохожие. </a:t>
            </a:r>
            <a:br>
              <a:rPr lang="ru-RU" sz="2700" dirty="0">
                <a:solidFill>
                  <a:srgbClr val="002060"/>
                </a:solidFill>
                <a:latin typeface="Bookman Old Style" pitchFamily="18" charset="0"/>
                <a:ea typeface="+mn-ea"/>
                <a:cs typeface="+mn-cs"/>
              </a:rPr>
            </a:br>
            <a:r>
              <a:rPr lang="ru-RU" sz="2700" dirty="0">
                <a:solidFill>
                  <a:srgbClr val="002060"/>
                </a:solidFill>
                <a:latin typeface="Bookman Old Style" pitchFamily="18" charset="0"/>
                <a:ea typeface="+mn-ea"/>
                <a:cs typeface="+mn-cs"/>
              </a:rPr>
              <a:t>Несколько раз она не справилась с управлением велосипеда, из-за недостаточного места на дороге и выезжающего транспорта со двора, упала и получила ссадину на ноге.</a:t>
            </a:r>
            <a:br>
              <a:rPr lang="ru-RU" sz="2700" dirty="0">
                <a:solidFill>
                  <a:srgbClr val="002060"/>
                </a:solidFill>
                <a:latin typeface="Bookman Old Style" pitchFamily="18" charset="0"/>
                <a:ea typeface="+mn-ea"/>
                <a:cs typeface="+mn-cs"/>
              </a:rPr>
            </a:br>
            <a:r>
              <a:rPr lang="ru-RU" sz="2700" dirty="0">
                <a:solidFill>
                  <a:srgbClr val="002060"/>
                </a:solidFill>
                <a:latin typeface="Bookman Old Style" pitchFamily="18" charset="0"/>
                <a:ea typeface="+mn-ea"/>
                <a:cs typeface="+mn-cs"/>
              </a:rPr>
              <a:t>У Лёльки недостаточно знаний о правилах безопасного передвижения на велосипеде.</a:t>
            </a:r>
            <a:br>
              <a:rPr lang="ru-RU" sz="2700" dirty="0">
                <a:solidFill>
                  <a:srgbClr val="002060"/>
                </a:solidFill>
                <a:latin typeface="Bookman Old Style" pitchFamily="18" charset="0"/>
                <a:ea typeface="+mn-ea"/>
                <a:cs typeface="+mn-cs"/>
              </a:rPr>
            </a:br>
            <a:r>
              <a:rPr lang="ru-RU" sz="2700" dirty="0">
                <a:solidFill>
                  <a:srgbClr val="002060"/>
                </a:solidFill>
                <a:latin typeface="Bookman Old Style" pitchFamily="18" charset="0"/>
                <a:ea typeface="+mn-ea"/>
                <a:cs typeface="+mn-cs"/>
              </a:rPr>
              <a:t/>
            </a:r>
            <a:br>
              <a:rPr lang="ru-RU" sz="2700" dirty="0">
                <a:solidFill>
                  <a:srgbClr val="002060"/>
                </a:solidFill>
                <a:latin typeface="Bookman Old Style" pitchFamily="18" charset="0"/>
                <a:ea typeface="+mn-ea"/>
                <a:cs typeface="+mn-cs"/>
              </a:rPr>
            </a:br>
            <a:endParaRPr lang="ru-RU" sz="2700" dirty="0">
              <a:solidFill>
                <a:srgbClr val="002060"/>
              </a:solidFill>
              <a:latin typeface="Bookman Old Style" pitchFamily="18" charset="0"/>
              <a:ea typeface="+mn-ea"/>
              <a:cs typeface="+mn-cs"/>
            </a:endParaRPr>
          </a:p>
        </p:txBody>
      </p:sp>
    </p:spTree>
    <p:extLst>
      <p:ext uri="{BB962C8B-B14F-4D97-AF65-F5344CB8AC3E}">
        <p14:creationId xmlns:p14="http://schemas.microsoft.com/office/powerpoint/2010/main" val="637670144"/>
      </p:ext>
    </p:extLst>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856984" cy="6394722"/>
          </a:xfrm>
        </p:spPr>
        <p:txBody>
          <a:bodyPr>
            <a:normAutofit/>
          </a:bodyPr>
          <a:lstStyle/>
          <a:p>
            <a:pPr algn="l"/>
            <a:r>
              <a:rPr lang="ru-RU" sz="2400" b="1" dirty="0">
                <a:solidFill>
                  <a:srgbClr val="002060"/>
                </a:solidFill>
                <a:latin typeface="Bookman Old Style" pitchFamily="18" charset="0"/>
              </a:rPr>
              <a:t>ВЫВОД: </a:t>
            </a:r>
            <a:r>
              <a:rPr lang="ru-RU" sz="2000" dirty="0">
                <a:solidFill>
                  <a:srgbClr val="002060"/>
                </a:solidFill>
                <a:latin typeface="Bookman Old Style" pitchFamily="18" charset="0"/>
              </a:rPr>
              <a:t/>
            </a:r>
            <a:br>
              <a:rPr lang="ru-RU" sz="2000" dirty="0">
                <a:solidFill>
                  <a:srgbClr val="002060"/>
                </a:solidFill>
                <a:latin typeface="Bookman Old Style" pitchFamily="18" charset="0"/>
              </a:rPr>
            </a:br>
            <a:r>
              <a:rPr lang="ru-RU" sz="2000" b="1" dirty="0">
                <a:solidFill>
                  <a:srgbClr val="002060"/>
                </a:solidFill>
                <a:latin typeface="Bookman Old Style" pitchFamily="18" charset="0"/>
              </a:rPr>
              <a:t>Велосипед</a:t>
            </a:r>
            <a:r>
              <a:rPr lang="ru-RU" sz="2000" dirty="0">
                <a:solidFill>
                  <a:srgbClr val="002060"/>
                </a:solidFill>
                <a:latin typeface="Bookman Old Style" pitchFamily="18" charset="0"/>
              </a:rPr>
              <a:t> – это транспортное средство, а значит, велосипедист должен соблюдать все правила дорожного движения, относящиеся к транспортным средствам. </a:t>
            </a:r>
            <a:br>
              <a:rPr lang="ru-RU" sz="2000" dirty="0">
                <a:solidFill>
                  <a:srgbClr val="002060"/>
                </a:solidFill>
                <a:latin typeface="Bookman Old Style" pitchFamily="18" charset="0"/>
              </a:rPr>
            </a:br>
            <a:r>
              <a:rPr lang="ru-RU" sz="2000" dirty="0">
                <a:solidFill>
                  <a:srgbClr val="002060"/>
                </a:solidFill>
                <a:latin typeface="Bookman Old Style" pitchFamily="18" charset="0"/>
              </a:rPr>
              <a:t>Слово «Велосипед» переводится на русский язык как «быстрая нога». </a:t>
            </a:r>
            <a:br>
              <a:rPr lang="ru-RU" sz="2000" dirty="0">
                <a:solidFill>
                  <a:srgbClr val="002060"/>
                </a:solidFill>
                <a:latin typeface="Bookman Old Style" pitchFamily="18" charset="0"/>
              </a:rPr>
            </a:br>
            <a:r>
              <a:rPr lang="ru-RU" sz="2000" dirty="0">
                <a:solidFill>
                  <a:srgbClr val="002060"/>
                </a:solidFill>
                <a:latin typeface="Bookman Old Style" pitchFamily="18" charset="0"/>
              </a:rPr>
              <a:t>Не секрет, что все дети любят кататься на велосипеде. </a:t>
            </a:r>
            <a:br>
              <a:rPr lang="ru-RU" sz="2000" dirty="0">
                <a:solidFill>
                  <a:srgbClr val="002060"/>
                </a:solidFill>
                <a:latin typeface="Bookman Old Style" pitchFamily="18" charset="0"/>
              </a:rPr>
            </a:br>
            <a:r>
              <a:rPr lang="ru-RU" sz="2000" dirty="0">
                <a:solidFill>
                  <a:srgbClr val="002060"/>
                </a:solidFill>
                <a:latin typeface="Bookman Old Style" pitchFamily="18" charset="0"/>
              </a:rPr>
              <a:t>Но многие не знают, что велосипед – опасный вид транспорта, так как водитель велосипеда не защищен и в движении велосипед не устойчив.</a:t>
            </a:r>
            <a:br>
              <a:rPr lang="ru-RU" sz="2000" dirty="0">
                <a:solidFill>
                  <a:srgbClr val="002060"/>
                </a:solidFill>
                <a:latin typeface="Bookman Old Style" pitchFamily="18" charset="0"/>
              </a:rPr>
            </a:br>
            <a:r>
              <a:rPr lang="ru-RU" sz="2000" dirty="0">
                <a:solidFill>
                  <a:srgbClr val="002060"/>
                </a:solidFill>
                <a:latin typeface="Bookman Old Style" pitchFamily="18" charset="0"/>
              </a:rPr>
              <a:t/>
            </a:r>
            <a:br>
              <a:rPr lang="ru-RU" sz="2000" dirty="0">
                <a:solidFill>
                  <a:srgbClr val="002060"/>
                </a:solidFill>
                <a:latin typeface="Bookman Old Style" pitchFamily="18" charset="0"/>
              </a:rPr>
            </a:br>
            <a:r>
              <a:rPr lang="ru-RU" sz="2400" b="1" dirty="0">
                <a:solidFill>
                  <a:srgbClr val="002060"/>
                </a:solidFill>
                <a:latin typeface="Bookman Old Style" pitchFamily="18" charset="0"/>
              </a:rPr>
              <a:t>Контрольный вопрос:</a:t>
            </a:r>
            <a:br>
              <a:rPr lang="ru-RU" sz="2400" b="1" dirty="0">
                <a:solidFill>
                  <a:srgbClr val="002060"/>
                </a:solidFill>
                <a:latin typeface="Bookman Old Style" pitchFamily="18" charset="0"/>
              </a:rPr>
            </a:br>
            <a:r>
              <a:rPr lang="ru-RU" sz="2000" dirty="0">
                <a:solidFill>
                  <a:srgbClr val="002060"/>
                </a:solidFill>
                <a:latin typeface="Bookman Old Style" pitchFamily="18" charset="0"/>
              </a:rPr>
              <a:t>Что снизит риск получения травмы при езде на велосипеде? Существуют ли правила управления велосипедом? Существуют ли специальные места для передвижения на велосипеде? Где могут кататься велосипедисты до 14 лет?</a:t>
            </a:r>
            <a:br>
              <a:rPr lang="ru-RU" sz="2000" dirty="0">
                <a:solidFill>
                  <a:srgbClr val="002060"/>
                </a:solidFill>
                <a:latin typeface="Bookman Old Style" pitchFamily="18" charset="0"/>
              </a:rPr>
            </a:br>
            <a:endParaRPr lang="ru-RU" sz="2000" dirty="0">
              <a:solidFill>
                <a:srgbClr val="002060"/>
              </a:solidFill>
              <a:latin typeface="Bookman Old Style" pitchFamily="18" charset="0"/>
            </a:endParaRPr>
          </a:p>
        </p:txBody>
      </p:sp>
    </p:spTree>
    <p:extLst>
      <p:ext uri="{BB962C8B-B14F-4D97-AF65-F5344CB8AC3E}">
        <p14:creationId xmlns:p14="http://schemas.microsoft.com/office/powerpoint/2010/main" val="2305273016"/>
      </p:ext>
    </p:extLst>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3356992"/>
          </a:xfrm>
        </p:spPr>
        <p:txBody>
          <a:bodyPr>
            <a:noAutofit/>
          </a:bodyPr>
          <a:lstStyle/>
          <a:p>
            <a:pPr algn="l"/>
            <a:r>
              <a:rPr lang="ru-RU" sz="2400" b="1" dirty="0">
                <a:solidFill>
                  <a:srgbClr val="002060"/>
                </a:solidFill>
                <a:latin typeface="Bookman Old Style" pitchFamily="18" charset="0"/>
              </a:rPr>
              <a:t>Предполагаемые варианты выбора решений:</a:t>
            </a:r>
            <a:br>
              <a:rPr lang="ru-RU" sz="2400" b="1" dirty="0">
                <a:solidFill>
                  <a:srgbClr val="002060"/>
                </a:solidFill>
                <a:latin typeface="Bookman Old Style" pitchFamily="18" charset="0"/>
              </a:rPr>
            </a:br>
            <a:r>
              <a:rPr lang="ru-RU" sz="2400" dirty="0">
                <a:solidFill>
                  <a:srgbClr val="002060"/>
                </a:solidFill>
                <a:latin typeface="Bookman Old Style" pitchFamily="18" charset="0"/>
              </a:rPr>
              <a:t>- Можно продолжить ездить на велосипеде у себя во дворе, на детской площадке.</a:t>
            </a:r>
            <a:br>
              <a:rPr lang="ru-RU" sz="2400" dirty="0">
                <a:solidFill>
                  <a:srgbClr val="002060"/>
                </a:solidFill>
                <a:latin typeface="Bookman Old Style" pitchFamily="18" charset="0"/>
              </a:rPr>
            </a:br>
            <a:r>
              <a:rPr lang="ru-RU" sz="2400" dirty="0">
                <a:solidFill>
                  <a:srgbClr val="002060"/>
                </a:solidFill>
                <a:latin typeface="Bookman Old Style" pitchFamily="18" charset="0"/>
              </a:rPr>
              <a:t>- Можно отравиться в парк, где есть велодорожки и кататься по специальным дорожкам.</a:t>
            </a:r>
            <a:br>
              <a:rPr lang="ru-RU" sz="2400" dirty="0">
                <a:solidFill>
                  <a:srgbClr val="002060"/>
                </a:solidFill>
                <a:latin typeface="Bookman Old Style" pitchFamily="18" charset="0"/>
              </a:rPr>
            </a:br>
            <a:r>
              <a:rPr lang="ru-RU" sz="2400" dirty="0">
                <a:solidFill>
                  <a:srgbClr val="002060"/>
                </a:solidFill>
                <a:latin typeface="Bookman Old Style" pitchFamily="18" charset="0"/>
              </a:rPr>
              <a:t>- Можно пойди в ДДТ, где расскажут на занятиях о безопасности дорожного движения при передвижении на велосипеде</a:t>
            </a:r>
            <a:r>
              <a:rPr lang="ru-RU" sz="2400" dirty="0" smtClean="0">
                <a:solidFill>
                  <a:srgbClr val="002060"/>
                </a:solidFill>
                <a:latin typeface="Bookman Old Style" pitchFamily="18" charset="0"/>
              </a:rPr>
              <a:t>.</a:t>
            </a:r>
            <a:r>
              <a:rPr lang="ru-RU" sz="2000" dirty="0" smtClean="0">
                <a:solidFill>
                  <a:srgbClr val="002060"/>
                </a:solidFill>
                <a:latin typeface="Bookman Old Style" pitchFamily="18" charset="0"/>
              </a:rPr>
              <a:t/>
            </a:r>
            <a:br>
              <a:rPr lang="ru-RU" sz="2000" dirty="0" smtClean="0">
                <a:solidFill>
                  <a:srgbClr val="002060"/>
                </a:solidFill>
                <a:latin typeface="Bookman Old Style" pitchFamily="18" charset="0"/>
              </a:rPr>
            </a:br>
            <a:endParaRPr lang="ru-RU" sz="2000" dirty="0">
              <a:solidFill>
                <a:srgbClr val="002060"/>
              </a:solidFill>
              <a:latin typeface="Bookman Old Style" pitchFamily="18" charset="0"/>
            </a:endParaRPr>
          </a:p>
        </p:txBody>
      </p:sp>
      <p:pic>
        <p:nvPicPr>
          <p:cNvPr id="1026" name="Picture 2" descr="C:\Users\ddtle_6mrpo8s\Desktop\РАБОТА\Респ Сердце отдаю детям КАЗАНЬ\Сердце отдаю детям 2022\Программа АБ.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8794" y="3026870"/>
            <a:ext cx="5763101" cy="3714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564487"/>
      </p:ext>
    </p:extLst>
  </p:cSld>
  <p:clrMapOvr>
    <a:masterClrMapping/>
  </p:clrMapOvr>
  <p:transition spd="slow">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9"/>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52585849"/>
      </p:ext>
    </p:extLst>
  </p:cSld>
  <p:clrMapOvr>
    <a:masterClrMapping/>
  </p:clrMapOvr>
  <p:transition spd="slow">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036496" cy="1008112"/>
          </a:xfrm>
        </p:spPr>
        <p:txBody>
          <a:bodyPr>
            <a:noAutofit/>
          </a:bodyPr>
          <a:lstStyle/>
          <a:p>
            <a:pPr algn="l"/>
            <a:r>
              <a:rPr lang="ru-RU" sz="2400" b="1" dirty="0" smtClean="0">
                <a:solidFill>
                  <a:srgbClr val="002060"/>
                </a:solidFill>
                <a:latin typeface="Bookman Old Style" pitchFamily="18" charset="0"/>
              </a:rPr>
              <a:t>Дорожная ситуация:  </a:t>
            </a:r>
            <a:r>
              <a:rPr lang="ru-RU" sz="2400" dirty="0" smtClean="0">
                <a:solidFill>
                  <a:srgbClr val="002060"/>
                </a:solidFill>
                <a:latin typeface="Bookman Old Style" pitchFamily="18" charset="0"/>
              </a:rPr>
              <a:t>Ваня катается на велосипеде. Ему нужно перейти дорогу. Какие </a:t>
            </a:r>
            <a:r>
              <a:rPr lang="ru-RU" sz="2400" dirty="0">
                <a:solidFill>
                  <a:srgbClr val="002060"/>
                </a:solidFill>
                <a:latin typeface="Bookman Old Style" pitchFamily="18" charset="0"/>
              </a:rPr>
              <a:t>дальнейшие действия велосипедиста будут правильными?</a:t>
            </a: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1214422"/>
            <a:ext cx="4968552" cy="370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14852" y="4919008"/>
            <a:ext cx="8607900" cy="1938992"/>
          </a:xfrm>
          <a:prstGeom prst="rect">
            <a:avLst/>
          </a:prstGeom>
        </p:spPr>
        <p:txBody>
          <a:bodyPr wrap="square">
            <a:spAutoFit/>
          </a:bodyPr>
          <a:lstStyle/>
          <a:p>
            <a:r>
              <a:rPr lang="ru-RU" sz="2400" b="1" dirty="0" smtClean="0">
                <a:solidFill>
                  <a:srgbClr val="002060"/>
                </a:solidFill>
                <a:latin typeface="Bookman Old Style" pitchFamily="18" charset="0"/>
              </a:rPr>
              <a:t>Варианты ответов:</a:t>
            </a:r>
          </a:p>
          <a:p>
            <a:r>
              <a:rPr lang="ru-RU" sz="2400" dirty="0" smtClean="0">
                <a:solidFill>
                  <a:srgbClr val="002060"/>
                </a:solidFill>
                <a:latin typeface="Bookman Old Style" pitchFamily="18" charset="0"/>
              </a:rPr>
              <a:t>1</a:t>
            </a:r>
            <a:r>
              <a:rPr lang="ru-RU" sz="2400" dirty="0">
                <a:solidFill>
                  <a:srgbClr val="002060"/>
                </a:solidFill>
                <a:latin typeface="Bookman Old Style" pitchFamily="18" charset="0"/>
              </a:rPr>
              <a:t>. Не мешая пешеходам, проехать как можно правее.</a:t>
            </a:r>
          </a:p>
          <a:p>
            <a:r>
              <a:rPr lang="ru-RU" sz="2400" dirty="0">
                <a:solidFill>
                  <a:srgbClr val="002060"/>
                </a:solidFill>
                <a:latin typeface="Bookman Old Style" pitchFamily="18" charset="0"/>
              </a:rPr>
              <a:t>2. Пропустить пешеходов и проехать вторым.</a:t>
            </a:r>
          </a:p>
          <a:p>
            <a:r>
              <a:rPr lang="ru-RU" sz="2400" dirty="0">
                <a:solidFill>
                  <a:srgbClr val="002060"/>
                </a:solidFill>
                <a:latin typeface="Bookman Old Style" pitchFamily="18" charset="0"/>
              </a:rPr>
              <a:t>3. Спешиться и пересечь проезжую часть, ведя велосипед рядом.</a:t>
            </a:r>
          </a:p>
        </p:txBody>
      </p:sp>
    </p:spTree>
    <p:extLst>
      <p:ext uri="{BB962C8B-B14F-4D97-AF65-F5344CB8AC3E}">
        <p14:creationId xmlns:p14="http://schemas.microsoft.com/office/powerpoint/2010/main" val="3075895179"/>
      </p:ext>
    </p:extLst>
  </p:cSld>
  <p:clrMapOvr>
    <a:masterClrMapping/>
  </p:clrMapOvr>
  <p:transition spd="slow">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928992" cy="4320480"/>
          </a:xfrm>
        </p:spPr>
        <p:txBody>
          <a:bodyPr>
            <a:noAutofit/>
          </a:bodyPr>
          <a:lstStyle/>
          <a:p>
            <a:pPr algn="l">
              <a:spcBef>
                <a:spcPts val="0"/>
              </a:spcBef>
            </a:pPr>
            <a:r>
              <a:rPr lang="ru-RU" sz="2400" b="1" cap="none" dirty="0" smtClean="0">
                <a:solidFill>
                  <a:srgbClr val="002060"/>
                </a:solidFill>
                <a:effectLst/>
                <a:latin typeface="Bookman Old Style" pitchFamily="18" charset="0"/>
                <a:ea typeface="+mn-ea"/>
                <a:cs typeface="+mn-cs"/>
              </a:rPr>
              <a:t>Верное решение</a:t>
            </a:r>
            <a:r>
              <a:rPr lang="ru-RU" sz="2400" b="1" dirty="0">
                <a:solidFill>
                  <a:srgbClr val="002060"/>
                </a:solidFill>
                <a:latin typeface="Bookman Old Style" pitchFamily="18" charset="0"/>
                <a:ea typeface="+mn-ea"/>
                <a:cs typeface="+mn-cs"/>
              </a:rPr>
              <a:t>:</a:t>
            </a:r>
            <a:r>
              <a:rPr lang="ru-RU" sz="2400" b="1" cap="none" dirty="0" smtClean="0">
                <a:solidFill>
                  <a:srgbClr val="002060"/>
                </a:solidFill>
                <a:effectLst/>
                <a:latin typeface="Bookman Old Style" pitchFamily="18" charset="0"/>
                <a:ea typeface="+mn-ea"/>
                <a:cs typeface="+mn-cs"/>
              </a:rPr>
              <a:t> </a:t>
            </a:r>
            <a:r>
              <a:rPr lang="ru-RU" sz="2400" dirty="0" smtClean="0">
                <a:solidFill>
                  <a:srgbClr val="002060"/>
                </a:solidFill>
                <a:latin typeface="Bookman Old Style" pitchFamily="18" charset="0"/>
              </a:rPr>
              <a:t>Ваня является велосипедистом, а велосипедист перед пешеходным переходом должен спешиться </a:t>
            </a:r>
            <a:r>
              <a:rPr lang="ru-RU" sz="2400" dirty="0">
                <a:solidFill>
                  <a:srgbClr val="002060"/>
                </a:solidFill>
                <a:latin typeface="Bookman Old Style" pitchFamily="18" charset="0"/>
              </a:rPr>
              <a:t>и пересечь проезжую часть, ведя велосипед </a:t>
            </a:r>
            <a:r>
              <a:rPr lang="ru-RU" sz="2400" dirty="0" smtClean="0">
                <a:solidFill>
                  <a:srgbClr val="002060"/>
                </a:solidFill>
                <a:latin typeface="Bookman Old Style" pitchFamily="18" charset="0"/>
              </a:rPr>
              <a:t>рядом с правой </a:t>
            </a:r>
            <a:r>
              <a:rPr lang="ru-RU" sz="2400" dirty="0">
                <a:solidFill>
                  <a:srgbClr val="002060"/>
                </a:solidFill>
                <a:latin typeface="Bookman Old Style" pitchFamily="18" charset="0"/>
              </a:rPr>
              <a:t/>
            </a:r>
            <a:br>
              <a:rPr lang="ru-RU" sz="2400" dirty="0">
                <a:solidFill>
                  <a:srgbClr val="002060"/>
                </a:solidFill>
                <a:latin typeface="Bookman Old Style" pitchFamily="18" charset="0"/>
              </a:rPr>
            </a:br>
            <a:r>
              <a:rPr lang="ru-RU" sz="2400" b="1" cap="none" dirty="0" smtClean="0">
                <a:solidFill>
                  <a:srgbClr val="002060"/>
                </a:solidFill>
                <a:effectLst/>
                <a:latin typeface="Bookman Old Style" pitchFamily="18" charset="0"/>
                <a:ea typeface="+mn-ea"/>
                <a:cs typeface="+mn-cs"/>
              </a:rPr>
              <a:t> </a:t>
            </a:r>
            <a:br>
              <a:rPr lang="ru-RU" sz="2400" b="1" cap="none" dirty="0" smtClean="0">
                <a:solidFill>
                  <a:srgbClr val="002060"/>
                </a:solidFill>
                <a:effectLst/>
                <a:latin typeface="Bookman Old Style" pitchFamily="18" charset="0"/>
                <a:ea typeface="+mn-ea"/>
                <a:cs typeface="+mn-cs"/>
              </a:rPr>
            </a:br>
            <a:r>
              <a:rPr lang="ru-RU" sz="2400" b="1" cap="none" dirty="0" smtClean="0">
                <a:solidFill>
                  <a:srgbClr val="002060"/>
                </a:solidFill>
                <a:effectLst/>
                <a:latin typeface="Bookman Old Style" pitchFamily="18" charset="0"/>
                <a:ea typeface="+mn-ea"/>
                <a:cs typeface="+mn-cs"/>
              </a:rPr>
              <a:t>Вывод: </a:t>
            </a:r>
            <a:r>
              <a:rPr lang="ru-RU" sz="2400" dirty="0" smtClean="0">
                <a:solidFill>
                  <a:srgbClr val="002060"/>
                </a:solidFill>
                <a:latin typeface="Bookman Old Style" pitchFamily="18" charset="0"/>
              </a:rPr>
              <a:t>Пешеходный </a:t>
            </a:r>
            <a:r>
              <a:rPr lang="ru-RU" sz="2400" dirty="0">
                <a:solidFill>
                  <a:srgbClr val="002060"/>
                </a:solidFill>
                <a:latin typeface="Bookman Old Style" pitchFamily="18" charset="0"/>
              </a:rPr>
              <a:t>переход – это место для пешеходов. Велосипедист должен сойти с велосипеда и стать пешеходом.</a:t>
            </a:r>
            <a:br>
              <a:rPr lang="ru-RU" sz="2400" dirty="0">
                <a:solidFill>
                  <a:srgbClr val="002060"/>
                </a:solidFill>
                <a:latin typeface="Bookman Old Style" pitchFamily="18" charset="0"/>
              </a:rPr>
            </a:br>
            <a:endParaRPr lang="ru-RU" sz="2400" dirty="0">
              <a:solidFill>
                <a:srgbClr val="002060"/>
              </a:solidFill>
              <a:latin typeface="Bookman Old Style" pitchFamily="18" charset="0"/>
            </a:endParaRPr>
          </a:p>
        </p:txBody>
      </p:sp>
      <p:sp>
        <p:nvSpPr>
          <p:cNvPr id="4" name="AutoShape 2" descr="Picture backgrou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1" name="Picture 3" descr="C:\Users\ddtle_6mrpo8s\Desktop\cd7655691b0b96dcabf334798fd81.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3547680"/>
            <a:ext cx="4824536" cy="3310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500" y="-99392"/>
            <a:ext cx="8280920" cy="1570186"/>
          </a:xfrm>
        </p:spPr>
        <p:txBody>
          <a:bodyPr>
            <a:noAutofit/>
          </a:bodyPr>
          <a:lstStyle/>
          <a:p>
            <a:pPr lvl="0" algn="just">
              <a:spcBef>
                <a:spcPts val="0"/>
              </a:spcBef>
            </a:pPr>
            <a:r>
              <a:rPr lang="ru-RU" sz="2800" b="1" cap="none" dirty="0" smtClean="0">
                <a:solidFill>
                  <a:srgbClr val="FF0000"/>
                </a:solidFill>
                <a:effectLst/>
                <a:latin typeface="Times New Roman,Bold"/>
                <a:ea typeface="+mn-ea"/>
                <a:cs typeface="+mn-cs"/>
              </a:rPr>
              <a:t/>
            </a:r>
            <a:br>
              <a:rPr lang="ru-RU" sz="2800" b="1" cap="none" dirty="0" smtClean="0">
                <a:solidFill>
                  <a:srgbClr val="FF0000"/>
                </a:solidFill>
                <a:effectLst/>
                <a:latin typeface="Times New Roman,Bold"/>
                <a:ea typeface="+mn-ea"/>
                <a:cs typeface="+mn-cs"/>
              </a:rPr>
            </a:br>
            <a:r>
              <a:rPr lang="ru-RU" sz="2400" b="1" cap="none" dirty="0" smtClean="0">
                <a:solidFill>
                  <a:srgbClr val="002060"/>
                </a:solidFill>
                <a:latin typeface="Bookman Old Style" pitchFamily="18" charset="0"/>
                <a:ea typeface="+mn-ea"/>
                <a:cs typeface="+mn-cs"/>
              </a:rPr>
              <a:t>Дорожная с</a:t>
            </a:r>
            <a:r>
              <a:rPr lang="ru-RU" sz="2400" b="1" cap="none" dirty="0" smtClean="0">
                <a:solidFill>
                  <a:srgbClr val="002060"/>
                </a:solidFill>
                <a:effectLst/>
                <a:latin typeface="Bookman Old Style" pitchFamily="18" charset="0"/>
                <a:ea typeface="+mn-ea"/>
                <a:cs typeface="+mn-cs"/>
              </a:rPr>
              <a:t>итуация </a:t>
            </a:r>
            <a:r>
              <a:rPr lang="ru-RU" sz="2400" cap="none" dirty="0" smtClean="0">
                <a:solidFill>
                  <a:srgbClr val="002060"/>
                </a:solidFill>
                <a:effectLst/>
                <a:latin typeface="Bookman Old Style" pitchFamily="18" charset="0"/>
                <a:ea typeface="+mn-ea"/>
                <a:cs typeface="+mn-cs"/>
              </a:rPr>
              <a:t>Велосипедист выехал на велосипеде, не проверив техническое состояние велосипеда. Правильно ли поступил велосипедист?</a:t>
            </a:r>
            <a:endParaRPr lang="ru-RU" sz="2400" cap="none" dirty="0">
              <a:solidFill>
                <a:srgbClr val="002060"/>
              </a:solidFill>
              <a:effectLst/>
              <a:latin typeface="Bookman Old Style" pitchFamily="18" charset="0"/>
              <a:ea typeface="+mn-ea"/>
              <a:cs typeface="+mn-cs"/>
            </a:endParaRPr>
          </a:p>
        </p:txBody>
      </p:sp>
      <p:sp>
        <p:nvSpPr>
          <p:cNvPr id="3" name="Прямоугольник 2"/>
          <p:cNvSpPr/>
          <p:nvPr/>
        </p:nvSpPr>
        <p:spPr>
          <a:xfrm>
            <a:off x="111696" y="1531430"/>
            <a:ext cx="8208912" cy="2308324"/>
          </a:xfrm>
          <a:prstGeom prst="rect">
            <a:avLst/>
          </a:prstGeom>
        </p:spPr>
        <p:txBody>
          <a:bodyPr wrap="square">
            <a:spAutoFit/>
          </a:bodyPr>
          <a:lstStyle/>
          <a:p>
            <a:pPr lvl="0"/>
            <a:r>
              <a:rPr lang="ru-RU" sz="2400" b="1" dirty="0" smtClean="0">
                <a:solidFill>
                  <a:srgbClr val="002060"/>
                </a:solidFill>
                <a:latin typeface="Bookman Old Style" pitchFamily="18" charset="0"/>
              </a:rPr>
              <a:t>Варианты ответов</a:t>
            </a:r>
          </a:p>
          <a:p>
            <a:pPr lvl="0"/>
            <a:r>
              <a:rPr lang="ru-RU" sz="2400" dirty="0" smtClean="0">
                <a:solidFill>
                  <a:srgbClr val="002060"/>
                </a:solidFill>
                <a:latin typeface="Bookman Old Style" pitchFamily="18" charset="0"/>
              </a:rPr>
              <a:t>1</a:t>
            </a:r>
            <a:r>
              <a:rPr lang="ru-RU" sz="2400" dirty="0">
                <a:solidFill>
                  <a:srgbClr val="002060"/>
                </a:solidFill>
                <a:latin typeface="Bookman Old Style" pitchFamily="18" charset="0"/>
              </a:rPr>
              <a:t>. Да, велосипедисты обязаны проверить техническое состояние велосипеда, ведь велосипед – это транспортное средство.</a:t>
            </a:r>
          </a:p>
          <a:p>
            <a:pPr lvl="0"/>
            <a:r>
              <a:rPr lang="ru-RU" sz="2400" dirty="0">
                <a:solidFill>
                  <a:srgbClr val="002060"/>
                </a:solidFill>
                <a:latin typeface="Bookman Old Style" pitchFamily="18" charset="0"/>
              </a:rPr>
              <a:t>2. Нет, велосипедисты – не водители, и это требование к ним не относится.</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5256" y="3819605"/>
            <a:ext cx="4178744" cy="3006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280920" cy="1082660"/>
          </a:xfrm>
        </p:spPr>
        <p:txBody>
          <a:bodyPr>
            <a:noAutofit/>
          </a:bodyPr>
          <a:lstStyle/>
          <a:p>
            <a:pPr lvl="0" algn="just">
              <a:spcBef>
                <a:spcPts val="0"/>
              </a:spcBef>
            </a:pPr>
            <a:r>
              <a:rPr lang="ru-RU" sz="2800" b="1" cap="none" dirty="0" smtClean="0">
                <a:solidFill>
                  <a:srgbClr val="FF0000"/>
                </a:solidFill>
                <a:effectLst/>
                <a:latin typeface="Times New Roman,Bold"/>
                <a:ea typeface="+mn-ea"/>
                <a:cs typeface="+mn-cs"/>
              </a:rPr>
              <a:t/>
            </a:r>
            <a:br>
              <a:rPr lang="ru-RU" sz="2800" b="1" cap="none" dirty="0" smtClean="0">
                <a:solidFill>
                  <a:srgbClr val="FF0000"/>
                </a:solidFill>
                <a:effectLst/>
                <a:latin typeface="Times New Roman,Bold"/>
                <a:ea typeface="+mn-ea"/>
                <a:cs typeface="+mn-cs"/>
              </a:rPr>
            </a:br>
            <a:endParaRPr lang="ru-RU" sz="2400" cap="none" dirty="0">
              <a:solidFill>
                <a:srgbClr val="002060"/>
              </a:solidFill>
              <a:effectLst/>
              <a:latin typeface="Bookman Old Style" pitchFamily="18" charset="0"/>
              <a:ea typeface="+mn-ea"/>
              <a:cs typeface="+mn-cs"/>
            </a:endParaRPr>
          </a:p>
        </p:txBody>
      </p:sp>
      <p:sp>
        <p:nvSpPr>
          <p:cNvPr id="3" name="TextBox 2"/>
          <p:cNvSpPr txBox="1"/>
          <p:nvPr/>
        </p:nvSpPr>
        <p:spPr>
          <a:xfrm>
            <a:off x="5364088" y="2204864"/>
            <a:ext cx="184731" cy="369332"/>
          </a:xfrm>
          <a:prstGeom prst="rect">
            <a:avLst/>
          </a:prstGeom>
          <a:noFill/>
        </p:spPr>
        <p:txBody>
          <a:bodyPr wrap="none" rtlCol="0">
            <a:spAutoFit/>
          </a:bodyPr>
          <a:lstStyle/>
          <a:p>
            <a:endParaRPr lang="ru-RU" dirty="0"/>
          </a:p>
        </p:txBody>
      </p:sp>
      <p:sp>
        <p:nvSpPr>
          <p:cNvPr id="4" name="AutoShape 2" descr="Picture backgrou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5" name="Picture 3" descr="C:\Users\ddtle_6mrpo8s\Desktop\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209" y="7937"/>
            <a:ext cx="9395209" cy="6850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784976" cy="6336704"/>
          </a:xfrm>
        </p:spPr>
        <p:txBody>
          <a:bodyPr>
            <a:noAutofit/>
          </a:bodyPr>
          <a:lstStyle/>
          <a:p>
            <a:pPr lvl="0" algn="l">
              <a:spcBef>
                <a:spcPts val="0"/>
              </a:spcBef>
            </a:pPr>
            <a:r>
              <a:rPr lang="ru-RU" sz="2800" b="1" cap="none" dirty="0" smtClean="0">
                <a:solidFill>
                  <a:srgbClr val="FF0000"/>
                </a:solidFill>
                <a:effectLst/>
                <a:latin typeface="Times New Roman,Bold"/>
                <a:ea typeface="+mn-ea"/>
                <a:cs typeface="+mn-cs"/>
              </a:rPr>
              <a:t/>
            </a:r>
            <a:br>
              <a:rPr lang="ru-RU" sz="2800" b="1" cap="none" dirty="0" smtClean="0">
                <a:solidFill>
                  <a:srgbClr val="FF0000"/>
                </a:solidFill>
                <a:effectLst/>
                <a:latin typeface="Times New Roman,Bold"/>
                <a:ea typeface="+mn-ea"/>
                <a:cs typeface="+mn-cs"/>
              </a:rPr>
            </a:br>
            <a:r>
              <a:rPr lang="ru-RU" sz="2800" b="1" dirty="0">
                <a:solidFill>
                  <a:srgbClr val="002060"/>
                </a:solidFill>
                <a:latin typeface="Bookman Old Style" pitchFamily="18" charset="0"/>
              </a:rPr>
              <a:t>Верное решение: </a:t>
            </a:r>
            <a:r>
              <a:rPr lang="ru-RU" sz="2800" dirty="0" smtClean="0"/>
              <a:t>– </a:t>
            </a:r>
            <a:r>
              <a:rPr lang="ru-RU" sz="2400" dirty="0">
                <a:solidFill>
                  <a:srgbClr val="002060"/>
                </a:solidFill>
                <a:latin typeface="Bookman Old Style" pitchFamily="18" charset="0"/>
              </a:rPr>
              <a:t>велосипедист обязан хорошо знать устройство велосипеда и поддерживать свой транспорт в рабочем состоянии, проверять надежность руля и тормозов.</a:t>
            </a:r>
            <a:br>
              <a:rPr lang="ru-RU" sz="2400" dirty="0">
                <a:solidFill>
                  <a:srgbClr val="002060"/>
                </a:solidFill>
                <a:latin typeface="Bookman Old Style" pitchFamily="18" charset="0"/>
              </a:rPr>
            </a:br>
            <a:r>
              <a:rPr lang="ru-RU" sz="2800" dirty="0">
                <a:solidFill>
                  <a:srgbClr val="002060"/>
                </a:solidFill>
                <a:latin typeface="Bookman Old Style" pitchFamily="18" charset="0"/>
              </a:rPr>
              <a:t>- </a:t>
            </a:r>
            <a:r>
              <a:rPr lang="ru-RU" sz="2400" dirty="0">
                <a:solidFill>
                  <a:srgbClr val="002060"/>
                </a:solidFill>
                <a:latin typeface="Bookman Old Style" pitchFamily="18" charset="0"/>
              </a:rPr>
              <a:t>Перед выездом велосипедист обязан проверить и в пути обеспечить исправное техническое состояние транспортного средства. Велосипед должен иметь исправную тормозную систему, рулевое управление и звуковой сигнал. Велосипед должен быть оборудован спереди </a:t>
            </a:r>
            <a:r>
              <a:rPr lang="ru-RU" sz="2400" dirty="0" err="1">
                <a:solidFill>
                  <a:srgbClr val="002060"/>
                </a:solidFill>
                <a:latin typeface="Bookman Old Style" pitchFamily="18" charset="0"/>
              </a:rPr>
              <a:t>световозвращателем</a:t>
            </a:r>
            <a:r>
              <a:rPr lang="ru-RU" sz="2400" dirty="0">
                <a:solidFill>
                  <a:srgbClr val="002060"/>
                </a:solidFill>
                <a:latin typeface="Bookman Old Style" pitchFamily="18" charset="0"/>
              </a:rPr>
              <a:t> и фонарём или фарой (для движения в тёмное время суток и в условиях недостаточной видимости) белого цвета, сзади — </a:t>
            </a:r>
            <a:r>
              <a:rPr lang="ru-RU" sz="2400" dirty="0" err="1">
                <a:solidFill>
                  <a:srgbClr val="002060"/>
                </a:solidFill>
                <a:latin typeface="Bookman Old Style" pitchFamily="18" charset="0"/>
              </a:rPr>
              <a:t>световозвращателем</a:t>
            </a:r>
            <a:r>
              <a:rPr lang="ru-RU" sz="2400" dirty="0">
                <a:solidFill>
                  <a:srgbClr val="002060"/>
                </a:solidFill>
                <a:latin typeface="Bookman Old Style" pitchFamily="18" charset="0"/>
              </a:rPr>
              <a:t> или фонарём красного цвета, а с каждой боковой стороны — </a:t>
            </a:r>
            <a:r>
              <a:rPr lang="ru-RU" sz="2400" dirty="0" err="1">
                <a:solidFill>
                  <a:srgbClr val="002060"/>
                </a:solidFill>
                <a:latin typeface="Bookman Old Style" pitchFamily="18" charset="0"/>
              </a:rPr>
              <a:t>световозвращателем</a:t>
            </a:r>
            <a:r>
              <a:rPr lang="ru-RU" sz="2400" dirty="0">
                <a:solidFill>
                  <a:srgbClr val="002060"/>
                </a:solidFill>
                <a:latin typeface="Bookman Old Style" pitchFamily="18" charset="0"/>
              </a:rPr>
              <a:t> оранжевого или красного цвета</a:t>
            </a:r>
            <a:r>
              <a:rPr lang="ru-RU" sz="2400" dirty="0">
                <a:solidFill>
                  <a:srgbClr val="002060"/>
                </a:solidFill>
              </a:rPr>
              <a:t>. </a:t>
            </a:r>
            <a:r>
              <a:rPr lang="ru-RU" sz="2400" dirty="0" smtClean="0"/>
              <a:t/>
            </a:r>
            <a:br>
              <a:rPr lang="ru-RU" sz="2400" dirty="0" smtClean="0"/>
            </a:br>
            <a:endParaRPr lang="ru-RU" sz="2400" cap="none" dirty="0">
              <a:solidFill>
                <a:srgbClr val="002060"/>
              </a:solidFill>
              <a:effectLst/>
              <a:latin typeface="Bookman Old Style" pitchFamily="18" charset="0"/>
              <a:ea typeface="+mn-ea"/>
              <a:cs typeface="+mn-cs"/>
            </a:endParaRPr>
          </a:p>
        </p:txBody>
      </p:sp>
    </p:spTree>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036496" cy="2592288"/>
          </a:xfrm>
        </p:spPr>
        <p:txBody>
          <a:bodyPr>
            <a:noAutofit/>
          </a:bodyPr>
          <a:lstStyle/>
          <a:p>
            <a:pPr algn="l"/>
            <a:r>
              <a:rPr lang="ru-RU" sz="2800" b="1" dirty="0" smtClean="0">
                <a:solidFill>
                  <a:srgbClr val="002060"/>
                </a:solidFill>
                <a:latin typeface="Bookman Old Style" pitchFamily="18" charset="0"/>
              </a:rPr>
              <a:t>    Вывод</a:t>
            </a:r>
            <a:r>
              <a:rPr lang="ru-RU" sz="2800" b="1" dirty="0">
                <a:solidFill>
                  <a:srgbClr val="002060"/>
                </a:solidFill>
                <a:latin typeface="Bookman Old Style" pitchFamily="18" charset="0"/>
              </a:rPr>
              <a:t>: </a:t>
            </a:r>
            <a:r>
              <a:rPr lang="ru-RU" sz="2400" dirty="0">
                <a:solidFill>
                  <a:srgbClr val="002060"/>
                </a:solidFill>
                <a:latin typeface="Bookman Old Style" pitchFamily="18" charset="0"/>
                <a:ea typeface="+mn-ea"/>
                <a:cs typeface="+mn-cs"/>
              </a:rPr>
              <a:t>Соблюдая все правила безопасности при передвижении на велосипеде, вы не попадете в неприятную ситуацию, не причините вред своему здоровью и здоровью других участников дорожного движения, сохраните свое транспортное средство в рабочем состоянии.</a:t>
            </a:r>
            <a:br>
              <a:rPr lang="ru-RU" sz="2400" dirty="0">
                <a:solidFill>
                  <a:srgbClr val="002060"/>
                </a:solidFill>
                <a:latin typeface="Bookman Old Style" pitchFamily="18" charset="0"/>
                <a:ea typeface="+mn-ea"/>
                <a:cs typeface="+mn-cs"/>
              </a:rPr>
            </a:br>
            <a:r>
              <a:rPr lang="ru-RU" sz="3200" dirty="0">
                <a:solidFill>
                  <a:srgbClr val="002060"/>
                </a:solidFill>
                <a:latin typeface="Bookman Old Style" pitchFamily="18" charset="0"/>
              </a:rPr>
              <a:t> </a:t>
            </a:r>
            <a:endParaRPr lang="ru-RU" sz="2400" dirty="0"/>
          </a:p>
        </p:txBody>
      </p:sp>
      <p:pic>
        <p:nvPicPr>
          <p:cNvPr id="6" name="Image 8"/>
          <p:cNvPicPr/>
          <p:nvPr/>
        </p:nvPicPr>
        <p:blipFill>
          <a:blip r:embed="rId2" cstate="print"/>
          <a:stretch>
            <a:fillRect/>
          </a:stretch>
        </p:blipFill>
        <p:spPr>
          <a:xfrm>
            <a:off x="1491545" y="2894213"/>
            <a:ext cx="6120680" cy="3960440"/>
          </a:xfrm>
          <a:prstGeom prst="rect">
            <a:avLst/>
          </a:prstGeom>
        </p:spPr>
      </p:pic>
    </p:spTree>
    <p:extLst>
      <p:ext uri="{BB962C8B-B14F-4D97-AF65-F5344CB8AC3E}">
        <p14:creationId xmlns:p14="http://schemas.microsoft.com/office/powerpoint/2010/main" val="1451394334"/>
      </p:ext>
    </p:extLst>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252520" cy="6494085"/>
          </a:xfrm>
          <a:prstGeom prst="rect">
            <a:avLst/>
          </a:prstGeom>
        </p:spPr>
        <p:txBody>
          <a:bodyPr wrap="square">
            <a:spAutoFit/>
          </a:bodyPr>
          <a:lstStyle/>
          <a:p>
            <a:endParaRPr lang="ru-RU" sz="2800" b="1" dirty="0" smtClean="0"/>
          </a:p>
          <a:p>
            <a:pPr algn="ctr"/>
            <a:r>
              <a:rPr lang="ru-RU" sz="2800" b="1" dirty="0" smtClean="0">
                <a:solidFill>
                  <a:srgbClr val="002060"/>
                </a:solidFill>
                <a:latin typeface="Bookman Old Style" pitchFamily="18" charset="0"/>
              </a:rPr>
              <a:t>Рекомендации </a:t>
            </a:r>
            <a:r>
              <a:rPr lang="ru-RU" sz="2800" b="1" dirty="0">
                <a:solidFill>
                  <a:srgbClr val="002060"/>
                </a:solidFill>
                <a:latin typeface="Bookman Old Style" pitchFamily="18" charset="0"/>
              </a:rPr>
              <a:t>для велосипедиста</a:t>
            </a:r>
            <a:r>
              <a:rPr lang="ru-RU" sz="2800" dirty="0" smtClean="0">
                <a:latin typeface="Bookman Old Style" pitchFamily="18" charset="0"/>
              </a:rPr>
              <a:t>: </a:t>
            </a:r>
          </a:p>
          <a:p>
            <a:pPr algn="ctr"/>
            <a:r>
              <a:rPr lang="ru-RU" sz="2400" b="1" dirty="0">
                <a:solidFill>
                  <a:srgbClr val="FF0000"/>
                </a:solidFill>
                <a:latin typeface="Bookman Old Style" pitchFamily="18" charset="0"/>
              </a:rPr>
              <a:t>запрещается</a:t>
            </a:r>
            <a:r>
              <a:rPr lang="ru-RU" sz="2400" b="1" dirty="0" smtClean="0">
                <a:solidFill>
                  <a:srgbClr val="FF0000"/>
                </a:solidFill>
                <a:latin typeface="Bookman Old Style" pitchFamily="18" charset="0"/>
              </a:rPr>
              <a:t>:</a:t>
            </a:r>
          </a:p>
          <a:p>
            <a:pPr lvl="1"/>
            <a:r>
              <a:rPr lang="ru-RU" sz="2400" dirty="0" smtClean="0">
                <a:solidFill>
                  <a:srgbClr val="002060"/>
                </a:solidFill>
                <a:latin typeface="Bookman Old Style" pitchFamily="18" charset="0"/>
              </a:rPr>
              <a:t> - ездить на велосипеде, у которого есть неисправности рабочей  тормозной системы или рулевого управления;</a:t>
            </a:r>
          </a:p>
          <a:p>
            <a:pPr lvl="1"/>
            <a:r>
              <a:rPr lang="ru-RU" sz="2400" dirty="0" smtClean="0">
                <a:solidFill>
                  <a:srgbClr val="002060"/>
                </a:solidFill>
                <a:latin typeface="Bookman Old Style" pitchFamily="18" charset="0"/>
              </a:rPr>
              <a:t>- </a:t>
            </a:r>
            <a:r>
              <a:rPr lang="ru-RU" sz="2400" dirty="0">
                <a:solidFill>
                  <a:srgbClr val="002060"/>
                </a:solidFill>
                <a:latin typeface="Bookman Old Style" pitchFamily="18" charset="0"/>
              </a:rPr>
              <a:t>управлять велосипедом, не держась за руль хотя бы одной рукой;</a:t>
            </a:r>
          </a:p>
          <a:p>
            <a:pPr lvl="1"/>
            <a:r>
              <a:rPr lang="ru-RU" sz="2400" dirty="0">
                <a:solidFill>
                  <a:srgbClr val="002060"/>
                </a:solidFill>
                <a:latin typeface="Bookman Old Style" pitchFamily="18" charset="0"/>
              </a:rPr>
              <a:t>- ездить на велосипеде детям до 14 лет по дороге, тротуарам, во дворах;</a:t>
            </a:r>
          </a:p>
          <a:p>
            <a:pPr lvl="1"/>
            <a:r>
              <a:rPr lang="ru-RU" sz="2400" dirty="0">
                <a:solidFill>
                  <a:srgbClr val="002060"/>
                </a:solidFill>
                <a:latin typeface="Bookman Old Style" pitchFamily="18" charset="0"/>
              </a:rPr>
              <a:t>- перевозить груз, который выступает более чем на 0,5 м по длине или ширине за габариты, или груз, мешающий управлению; разговаривать при езде на велосипеде по телефону, управлять велосипедом в наушниках</a:t>
            </a:r>
            <a:r>
              <a:rPr lang="ru-RU" sz="2400" dirty="0" smtClean="0">
                <a:solidFill>
                  <a:srgbClr val="002060"/>
                </a:solidFill>
                <a:latin typeface="Bookman Old Style" pitchFamily="18" charset="0"/>
              </a:rPr>
              <a:t>; пересекать </a:t>
            </a:r>
            <a:r>
              <a:rPr lang="ru-RU" sz="2400" dirty="0">
                <a:solidFill>
                  <a:srgbClr val="002060"/>
                </a:solidFill>
                <a:latin typeface="Bookman Old Style" pitchFamily="18" charset="0"/>
              </a:rPr>
              <a:t>дорогу на велосипеде по пешеходному переходу</a:t>
            </a:r>
            <a:r>
              <a:rPr lang="ru-RU" sz="2400" dirty="0" smtClean="0">
                <a:solidFill>
                  <a:srgbClr val="002060"/>
                </a:solidFill>
                <a:latin typeface="Bookman Old Style" pitchFamily="18" charset="0"/>
              </a:rPr>
              <a:t>; ехать </a:t>
            </a:r>
            <a:r>
              <a:rPr lang="ru-RU" sz="2400" dirty="0">
                <a:solidFill>
                  <a:srgbClr val="002060"/>
                </a:solidFill>
                <a:latin typeface="Bookman Old Style" pitchFamily="18" charset="0"/>
              </a:rPr>
              <a:t>по полосе встречного направления</a:t>
            </a:r>
          </a:p>
        </p:txBody>
      </p:sp>
    </p:spTree>
    <p:extLst>
      <p:ext uri="{BB962C8B-B14F-4D97-AF65-F5344CB8AC3E}">
        <p14:creationId xmlns:p14="http://schemas.microsoft.com/office/powerpoint/2010/main" val="3804618790"/>
      </p:ext>
    </p:extLst>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4446"/>
            <a:ext cx="9150491" cy="680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2799672"/>
      </p:ext>
    </p:extLst>
  </p:cSld>
  <p:clrMapOvr>
    <a:masterClrMapping/>
  </p:clrMapOvr>
  <p:transition spd="slow">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000240"/>
          </a:xfrm>
        </p:spPr>
        <p:txBody>
          <a:bodyPr>
            <a:noAutofit/>
          </a:bodyPr>
          <a:lstStyle/>
          <a:p>
            <a:pPr algn="l"/>
            <a:r>
              <a:rPr lang="ru-RU" sz="2400" b="1" dirty="0" smtClean="0">
                <a:solidFill>
                  <a:srgbClr val="002060"/>
                </a:solidFill>
                <a:latin typeface="Bookman Old Style" pitchFamily="18" charset="0"/>
              </a:rPr>
              <a:t>Дорожная ситуация </a:t>
            </a:r>
            <a:r>
              <a:rPr lang="ru-RU" sz="2400" dirty="0" smtClean="0">
                <a:solidFill>
                  <a:srgbClr val="002060"/>
                </a:solidFill>
                <a:latin typeface="Bookman Old Style" pitchFamily="18" charset="0"/>
              </a:rPr>
              <a:t>Велосипедист возвращался в </a:t>
            </a:r>
            <a:r>
              <a:rPr lang="ru-RU" sz="2400" dirty="0">
                <a:solidFill>
                  <a:srgbClr val="002060"/>
                </a:solidFill>
                <a:latin typeface="Bookman Old Style" pitchFamily="18" charset="0"/>
              </a:rPr>
              <a:t>темное время суток </a:t>
            </a:r>
            <a:r>
              <a:rPr lang="ru-RU" sz="2400" dirty="0" smtClean="0">
                <a:solidFill>
                  <a:srgbClr val="002060"/>
                </a:solidFill>
                <a:latin typeface="Bookman Old Style" pitchFamily="18" charset="0"/>
              </a:rPr>
              <a:t>в </a:t>
            </a:r>
            <a:r>
              <a:rPr lang="ru-RU" sz="2400" dirty="0">
                <a:solidFill>
                  <a:srgbClr val="002060"/>
                </a:solidFill>
                <a:latin typeface="Bookman Old Style" pitchFamily="18" charset="0"/>
              </a:rPr>
              <a:t>условиях недостаточной </a:t>
            </a:r>
            <a:r>
              <a:rPr lang="ru-RU" sz="2400" dirty="0" smtClean="0">
                <a:solidFill>
                  <a:srgbClr val="002060"/>
                </a:solidFill>
                <a:latin typeface="Bookman Old Style" pitchFamily="18" charset="0"/>
              </a:rPr>
              <a:t>видимости. Что должен сделать велосипедист для обеспечения видимости? </a:t>
            </a:r>
            <a:endParaRPr lang="ru-RU" sz="2400" dirty="0">
              <a:solidFill>
                <a:srgbClr val="002060"/>
              </a:solidFill>
              <a:effectLst>
                <a:outerShdw blurRad="38100" dist="38100" dir="2700000" algn="tl">
                  <a:srgbClr val="000000">
                    <a:alpha val="43137"/>
                  </a:srgbClr>
                </a:outerShdw>
              </a:effectLst>
              <a:latin typeface="Bookman Old Style" pitchFamily="18" charset="0"/>
            </a:endParaRPr>
          </a:p>
        </p:txBody>
      </p:sp>
      <p:sp>
        <p:nvSpPr>
          <p:cNvPr id="3" name="Прямоугольник 2"/>
          <p:cNvSpPr/>
          <p:nvPr/>
        </p:nvSpPr>
        <p:spPr>
          <a:xfrm>
            <a:off x="0" y="1785926"/>
            <a:ext cx="8929718" cy="1938992"/>
          </a:xfrm>
          <a:prstGeom prst="rect">
            <a:avLst/>
          </a:prstGeom>
        </p:spPr>
        <p:txBody>
          <a:bodyPr wrap="square">
            <a:spAutoFit/>
          </a:bodyPr>
          <a:lstStyle/>
          <a:p>
            <a:pPr marL="514350" indent="-514350"/>
            <a:r>
              <a:rPr lang="ru-RU" sz="2400" b="1" dirty="0" smtClean="0">
                <a:solidFill>
                  <a:srgbClr val="002060"/>
                </a:solidFill>
                <a:latin typeface="Bookman Old Style" pitchFamily="18" charset="0"/>
              </a:rPr>
              <a:t>Варианты ответов:</a:t>
            </a:r>
          </a:p>
          <a:p>
            <a:pPr marL="514350" indent="-514350"/>
            <a:r>
              <a:rPr lang="ru-RU" sz="2400" dirty="0" smtClean="0">
                <a:solidFill>
                  <a:srgbClr val="002060"/>
                </a:solidFill>
                <a:latin typeface="Bookman Old Style" pitchFamily="18" charset="0"/>
              </a:rPr>
              <a:t>1.На </a:t>
            </a:r>
            <a:r>
              <a:rPr lang="ru-RU" sz="2400" dirty="0">
                <a:solidFill>
                  <a:srgbClr val="002060"/>
                </a:solidFill>
                <a:latin typeface="Bookman Old Style" pitchFamily="18" charset="0"/>
              </a:rPr>
              <a:t>велосипедах ничего не нужно включать, достаточно катафотов</a:t>
            </a:r>
            <a:r>
              <a:rPr lang="ru-RU" sz="2400" dirty="0" smtClean="0">
                <a:solidFill>
                  <a:srgbClr val="002060"/>
                </a:solidFill>
                <a:latin typeface="Bookman Old Style" pitchFamily="18" charset="0"/>
              </a:rPr>
              <a:t>.</a:t>
            </a:r>
          </a:p>
          <a:p>
            <a:r>
              <a:rPr lang="ru-RU" sz="2400" dirty="0" smtClean="0">
                <a:solidFill>
                  <a:srgbClr val="002060"/>
                </a:solidFill>
                <a:latin typeface="Bookman Old Style" pitchFamily="18" charset="0"/>
              </a:rPr>
              <a:t>2</a:t>
            </a:r>
            <a:r>
              <a:rPr lang="ru-RU" sz="2400" dirty="0">
                <a:solidFill>
                  <a:srgbClr val="002060"/>
                </a:solidFill>
                <a:latin typeface="Bookman Old Style" pitchFamily="18" charset="0"/>
              </a:rPr>
              <a:t>. Фары или </a:t>
            </a:r>
            <a:r>
              <a:rPr lang="ru-RU" sz="2400" dirty="0" smtClean="0">
                <a:solidFill>
                  <a:srgbClr val="002060"/>
                </a:solidFill>
                <a:latin typeface="Bookman Old Style" pitchFamily="18" charset="0"/>
              </a:rPr>
              <a:t>фонари на руле.</a:t>
            </a:r>
          </a:p>
          <a:p>
            <a:r>
              <a:rPr lang="ru-RU" sz="2400" dirty="0" smtClean="0">
                <a:solidFill>
                  <a:srgbClr val="002060"/>
                </a:solidFill>
                <a:latin typeface="Bookman Old Style" pitchFamily="18" charset="0"/>
              </a:rPr>
              <a:t>3</a:t>
            </a:r>
            <a:r>
              <a:rPr lang="ru-RU" sz="2400" dirty="0">
                <a:solidFill>
                  <a:srgbClr val="002060"/>
                </a:solidFill>
                <a:latin typeface="Bookman Old Style" pitchFamily="18" charset="0"/>
              </a:rPr>
              <a:t>. Фонарик на велошлеме.</a:t>
            </a:r>
          </a:p>
        </p:txBody>
      </p:sp>
      <p:pic>
        <p:nvPicPr>
          <p:cNvPr id="1026" name="Picture 2" descr="C:\Documents and Settings\My\Рабочий стол\5d032es-1920.jpg"/>
          <p:cNvPicPr>
            <a:picLocks noChangeAspect="1" noChangeArrowheads="1"/>
          </p:cNvPicPr>
          <p:nvPr/>
        </p:nvPicPr>
        <p:blipFill>
          <a:blip r:embed="rId2" cstate="print"/>
          <a:srcRect/>
          <a:stretch>
            <a:fillRect/>
          </a:stretch>
        </p:blipFill>
        <p:spPr bwMode="auto">
          <a:xfrm>
            <a:off x="4381500" y="3505200"/>
            <a:ext cx="4762500" cy="3352800"/>
          </a:xfrm>
          <a:prstGeom prst="rect">
            <a:avLst/>
          </a:prstGeom>
          <a:noFill/>
        </p:spPr>
      </p:pic>
    </p:spTree>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784976" cy="6394722"/>
          </a:xfrm>
        </p:spPr>
        <p:txBody>
          <a:bodyPr>
            <a:noAutofit/>
          </a:bodyPr>
          <a:lstStyle/>
          <a:p>
            <a:r>
              <a:rPr lang="ru-RU" sz="2800" b="1" cap="none" dirty="0" smtClean="0">
                <a:solidFill>
                  <a:srgbClr val="FF0000"/>
                </a:solidFill>
                <a:effectLst/>
                <a:latin typeface="Times New Roman,Bold"/>
                <a:ea typeface="+mn-ea"/>
                <a:cs typeface="+mn-cs"/>
              </a:rPr>
              <a:t/>
            </a:r>
            <a:br>
              <a:rPr lang="ru-RU" sz="2800" b="1" cap="none" dirty="0" smtClean="0">
                <a:solidFill>
                  <a:srgbClr val="FF0000"/>
                </a:solidFill>
                <a:effectLst/>
                <a:latin typeface="Times New Roman,Bold"/>
                <a:ea typeface="+mn-ea"/>
                <a:cs typeface="+mn-cs"/>
              </a:rPr>
            </a:br>
            <a:r>
              <a:rPr lang="ru-RU" sz="2200" b="1" cap="none" dirty="0" smtClean="0">
                <a:solidFill>
                  <a:srgbClr val="002060"/>
                </a:solidFill>
                <a:effectLst/>
                <a:latin typeface="Bookman Old Style" pitchFamily="18" charset="0"/>
                <a:ea typeface="+mn-ea"/>
                <a:cs typeface="+mn-cs"/>
              </a:rPr>
              <a:t>Верное решение</a:t>
            </a:r>
            <a:r>
              <a:rPr lang="ru-RU" sz="2200" dirty="0" smtClean="0">
                <a:latin typeface="Bookman Old Style" pitchFamily="18" charset="0"/>
              </a:rPr>
              <a:t> </a:t>
            </a:r>
            <a:br>
              <a:rPr lang="ru-RU" sz="2200" dirty="0" smtClean="0">
                <a:latin typeface="Bookman Old Style" pitchFamily="18" charset="0"/>
              </a:rPr>
            </a:br>
            <a:r>
              <a:rPr lang="ru-RU" sz="2200" dirty="0" smtClean="0">
                <a:latin typeface="Bookman Old Style" pitchFamily="18" charset="0"/>
              </a:rPr>
              <a:t>Для решения этой проблемы придумали светоотражающие элементы - </a:t>
            </a:r>
            <a:r>
              <a:rPr lang="ru-RU" sz="2200" dirty="0" err="1" smtClean="0">
                <a:latin typeface="Bookman Old Style" pitchFamily="18" charset="0"/>
              </a:rPr>
              <a:t>фликеры</a:t>
            </a:r>
            <a:r>
              <a:rPr lang="ru-RU" sz="2200" dirty="0" smtClean="0">
                <a:latin typeface="Bookman Old Style" pitchFamily="18" charset="0"/>
              </a:rPr>
              <a:t>. </a:t>
            </a:r>
            <a:br>
              <a:rPr lang="ru-RU" sz="2200" dirty="0" smtClean="0">
                <a:latin typeface="Bookman Old Style" pitchFamily="18" charset="0"/>
              </a:rPr>
            </a:br>
            <a:r>
              <a:rPr lang="ru-RU" sz="2200" dirty="0" err="1" smtClean="0">
                <a:latin typeface="Bookman Old Style" pitchFamily="18" charset="0"/>
              </a:rPr>
              <a:t>Flicker</a:t>
            </a:r>
            <a:r>
              <a:rPr lang="ru-RU" sz="2200" dirty="0" smtClean="0">
                <a:latin typeface="Bookman Old Style" pitchFamily="18" charset="0"/>
              </a:rPr>
              <a:t> с английского переводится как «вспышка», «мерцание». Благодаря особой структуре материала – свет, попадая под любым углом на </a:t>
            </a:r>
            <a:r>
              <a:rPr lang="ru-RU" sz="2200" dirty="0" err="1" smtClean="0">
                <a:latin typeface="Bookman Old Style" pitchFamily="18" charset="0"/>
              </a:rPr>
              <a:t>фликер</a:t>
            </a:r>
            <a:r>
              <a:rPr lang="ru-RU" sz="2200" dirty="0" smtClean="0">
                <a:latin typeface="Bookman Old Style" pitchFamily="18" charset="0"/>
              </a:rPr>
              <a:t>, преломляется и возвращается к источнику. Маленькие блестящие брелочки придумал британский дорожный рабочий 70 лет назад. Как это часто бывает, ему подсказала природа. Проезжая ночью по неосвещенной дороге, он заметил, что глаза кота на обочине отражают свет фар. Все потому, что глаза кошек имеют отражающий слой, который отражает свет таким образом, что часть лучей возвращается по тому же пути, по которому они попали в глаза. Сейчас существует большое разнообразие </a:t>
            </a:r>
            <a:r>
              <a:rPr lang="ru-RU" sz="2200" dirty="0" err="1" smtClean="0">
                <a:latin typeface="Bookman Old Style" pitchFamily="18" charset="0"/>
              </a:rPr>
              <a:t>фликеров</a:t>
            </a:r>
            <a:r>
              <a:rPr lang="ru-RU" sz="2200" dirty="0" smtClean="0">
                <a:latin typeface="Bookman Old Style" pitchFamily="18" charset="0"/>
              </a:rPr>
              <a:t>: </a:t>
            </a:r>
            <a:r>
              <a:rPr lang="ru-RU" sz="2200" dirty="0" err="1" smtClean="0">
                <a:latin typeface="Bookman Old Style" pitchFamily="18" charset="0"/>
              </a:rPr>
              <a:t>брелки</a:t>
            </a:r>
            <a:r>
              <a:rPr lang="ru-RU" sz="2200" dirty="0" smtClean="0">
                <a:latin typeface="Bookman Old Style" pitchFamily="18" charset="0"/>
              </a:rPr>
              <a:t>, наклейки, нашивки, браслеты, значки, накладки и т.д. Наиболее эффективны </a:t>
            </a:r>
            <a:r>
              <a:rPr lang="ru-RU" sz="2200" dirty="0" err="1" smtClean="0">
                <a:latin typeface="Bookman Old Style" pitchFamily="18" charset="0"/>
              </a:rPr>
              <a:t>фликеры</a:t>
            </a:r>
            <a:r>
              <a:rPr lang="ru-RU" sz="2200" dirty="0" smtClean="0">
                <a:latin typeface="Bookman Old Style" pitchFamily="18" charset="0"/>
              </a:rPr>
              <a:t> в виде простых геометрических фигур: круг, квадрат, овал, прямоугольник, полоса. Классические белые и лимонные </a:t>
            </a:r>
            <a:r>
              <a:rPr lang="ru-RU" sz="2200" dirty="0" err="1" smtClean="0">
                <a:latin typeface="Bookman Old Style" pitchFamily="18" charset="0"/>
              </a:rPr>
              <a:t>световозвращатели</a:t>
            </a:r>
            <a:r>
              <a:rPr lang="ru-RU" sz="2200" dirty="0" smtClean="0">
                <a:latin typeface="Bookman Old Style" pitchFamily="18" charset="0"/>
              </a:rPr>
              <a:t> наиболее качественные. </a:t>
            </a:r>
            <a:r>
              <a:rPr lang="ru-RU" sz="2200" b="1" cap="none" dirty="0" smtClean="0">
                <a:solidFill>
                  <a:srgbClr val="002060"/>
                </a:solidFill>
                <a:effectLst/>
                <a:latin typeface="Bookman Old Style" pitchFamily="18" charset="0"/>
                <a:ea typeface="+mn-ea"/>
                <a:cs typeface="+mn-cs"/>
              </a:rPr>
              <a:t/>
            </a:r>
            <a:br>
              <a:rPr lang="ru-RU" sz="2200" b="1" cap="none" dirty="0" smtClean="0">
                <a:solidFill>
                  <a:srgbClr val="002060"/>
                </a:solidFill>
                <a:effectLst/>
                <a:latin typeface="Bookman Old Style" pitchFamily="18" charset="0"/>
                <a:ea typeface="+mn-ea"/>
                <a:cs typeface="+mn-cs"/>
              </a:rPr>
            </a:br>
            <a:r>
              <a:rPr lang="ru-RU" sz="2200" b="1" cap="none" dirty="0" smtClean="0">
                <a:solidFill>
                  <a:srgbClr val="002060"/>
                </a:solidFill>
                <a:effectLst/>
                <a:latin typeface="Bookman Old Style" pitchFamily="18" charset="0"/>
                <a:ea typeface="+mn-ea"/>
                <a:cs typeface="+mn-cs"/>
              </a:rPr>
              <a:t> </a:t>
            </a:r>
            <a:endParaRPr lang="ru-RU" sz="2200" cap="none" dirty="0">
              <a:solidFill>
                <a:srgbClr val="002060"/>
              </a:solidFill>
              <a:effectLst/>
              <a:latin typeface="Bookman Old Style" pitchFamily="18" charset="0"/>
              <a:ea typeface="+mn-ea"/>
              <a:cs typeface="+mn-cs"/>
            </a:endParaRPr>
          </a:p>
        </p:txBody>
      </p:sp>
    </p:spTree>
  </p:cSld>
  <p:clrMapOvr>
    <a:masterClrMapping/>
  </p:clrMapOvr>
  <p:transition spd="slow">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4725144"/>
          </a:xfrm>
        </p:spPr>
        <p:txBody>
          <a:bodyPr>
            <a:normAutofit fontScale="90000"/>
          </a:bodyPr>
          <a:lstStyle/>
          <a:p>
            <a:pPr algn="l"/>
            <a:r>
              <a:rPr lang="ru-RU" sz="2200" dirty="0">
                <a:solidFill>
                  <a:srgbClr val="002060"/>
                </a:solidFill>
                <a:latin typeface="Bookman Old Style" pitchFamily="18" charset="0"/>
              </a:rPr>
              <a:t>Пешехода со </a:t>
            </a:r>
            <a:r>
              <a:rPr lang="ru-RU" sz="2200" dirty="0" err="1">
                <a:solidFill>
                  <a:srgbClr val="002060"/>
                </a:solidFill>
                <a:latin typeface="Bookman Old Style" pitchFamily="18" charset="0"/>
              </a:rPr>
              <a:t>световозвращающим</a:t>
            </a:r>
            <a:r>
              <a:rPr lang="ru-RU" sz="2200" dirty="0">
                <a:solidFill>
                  <a:srgbClr val="002060"/>
                </a:solidFill>
                <a:latin typeface="Bookman Old Style" pitchFamily="18" charset="0"/>
              </a:rPr>
              <a:t> элементом - </a:t>
            </a:r>
            <a:r>
              <a:rPr lang="ru-RU" sz="2200" dirty="0" err="1">
                <a:solidFill>
                  <a:srgbClr val="002060"/>
                </a:solidFill>
                <a:latin typeface="Bookman Old Style" pitchFamily="18" charset="0"/>
              </a:rPr>
              <a:t>фликером</a:t>
            </a:r>
            <a:r>
              <a:rPr lang="ru-RU" sz="2200" dirty="0">
                <a:solidFill>
                  <a:srgbClr val="002060"/>
                </a:solidFill>
                <a:latin typeface="Bookman Old Style" pitchFamily="18" charset="0"/>
              </a:rPr>
              <a:t> видно при ближнем свете фар за 150 метров, при дальнем свете фар за 400 метров.</a:t>
            </a:r>
            <a:br>
              <a:rPr lang="ru-RU" sz="2200" dirty="0">
                <a:solidFill>
                  <a:srgbClr val="002060"/>
                </a:solidFill>
                <a:latin typeface="Bookman Old Style" pitchFamily="18" charset="0"/>
              </a:rPr>
            </a:br>
            <a:r>
              <a:rPr lang="ru-RU" sz="2200" dirty="0">
                <a:solidFill>
                  <a:srgbClr val="002060"/>
                </a:solidFill>
                <a:latin typeface="Bookman Old Style" pitchFamily="18" charset="0"/>
              </a:rPr>
              <a:t>Подобными	светоотражающими покрытиями снабжены одежда дорожных рабочих, регулировщиков движения, спасателей, дорожные знаки, транспортные средства, буйки в море.</a:t>
            </a:r>
            <a:br>
              <a:rPr lang="ru-RU" sz="2200" dirty="0">
                <a:solidFill>
                  <a:srgbClr val="002060"/>
                </a:solidFill>
                <a:latin typeface="Bookman Old Style" pitchFamily="18" charset="0"/>
              </a:rPr>
            </a:br>
            <a:r>
              <a:rPr lang="ru-RU" sz="2200" dirty="0">
                <a:solidFill>
                  <a:srgbClr val="002060"/>
                </a:solidFill>
                <a:latin typeface="Bookman Old Style" pitchFamily="18" charset="0"/>
              </a:rPr>
              <a:t>Как правильно носить </a:t>
            </a:r>
            <a:r>
              <a:rPr lang="ru-RU" sz="2200" dirty="0" err="1">
                <a:solidFill>
                  <a:srgbClr val="002060"/>
                </a:solidFill>
                <a:latin typeface="Bookman Old Style" pitchFamily="18" charset="0"/>
              </a:rPr>
              <a:t>фликер</a:t>
            </a:r>
            <a:r>
              <a:rPr lang="ru-RU" sz="2200" dirty="0">
                <a:solidFill>
                  <a:srgbClr val="002060"/>
                </a:solidFill>
                <a:latin typeface="Bookman Old Style" pitchFamily="18" charset="0"/>
              </a:rPr>
              <a:t>. </a:t>
            </a:r>
            <a:r>
              <a:rPr lang="ru-RU" sz="2200" dirty="0" smtClean="0">
                <a:solidFill>
                  <a:srgbClr val="002060"/>
                </a:solidFill>
                <a:latin typeface="Bookman Old Style" pitchFamily="18" charset="0"/>
              </a:rPr>
              <a:t>В </a:t>
            </a:r>
            <a:r>
              <a:rPr lang="ru-RU" sz="2200" dirty="0">
                <a:solidFill>
                  <a:srgbClr val="002060"/>
                </a:solidFill>
                <a:latin typeface="Bookman Old Style" pitchFamily="18" charset="0"/>
              </a:rPr>
              <a:t>черте города ГАИ рекомендует пешеходам обозначить себя </a:t>
            </a:r>
            <a:r>
              <a:rPr lang="ru-RU" sz="2200" dirty="0" err="1">
                <a:solidFill>
                  <a:srgbClr val="002060"/>
                </a:solidFill>
                <a:latin typeface="Bookman Old Style" pitchFamily="18" charset="0"/>
              </a:rPr>
              <a:t>световозвращающими</a:t>
            </a:r>
            <a:r>
              <a:rPr lang="ru-RU" sz="2200" dirty="0">
                <a:solidFill>
                  <a:srgbClr val="002060"/>
                </a:solidFill>
                <a:latin typeface="Bookman Old Style" pitchFamily="18" charset="0"/>
              </a:rPr>
              <a:t> элементами на левой и правой руках, подвесить по одному </a:t>
            </a:r>
            <a:r>
              <a:rPr lang="ru-RU" sz="2200" dirty="0" err="1">
                <a:solidFill>
                  <a:srgbClr val="002060"/>
                </a:solidFill>
                <a:latin typeface="Bookman Old Style" pitchFamily="18" charset="0"/>
              </a:rPr>
              <a:t>фликеру</a:t>
            </a:r>
            <a:r>
              <a:rPr lang="ru-RU" sz="2200" dirty="0">
                <a:solidFill>
                  <a:srgbClr val="002060"/>
                </a:solidFill>
                <a:latin typeface="Bookman Old Style" pitchFamily="18" charset="0"/>
              </a:rPr>
              <a:t> на ремень и сзади на рюкзак. Таким образом, самый оптимальный вариант, когда на пешеходе находится 4 </a:t>
            </a:r>
            <a:r>
              <a:rPr lang="ru-RU" sz="2200" dirty="0" err="1">
                <a:solidFill>
                  <a:srgbClr val="002060"/>
                </a:solidFill>
                <a:latin typeface="Bookman Old Style" pitchFamily="18" charset="0"/>
              </a:rPr>
              <a:t>фликера</a:t>
            </a:r>
            <a:r>
              <a:rPr lang="ru-RU" sz="2200" dirty="0">
                <a:solidFill>
                  <a:srgbClr val="002060"/>
                </a:solidFill>
                <a:latin typeface="Bookman Old Style" pitchFamily="18" charset="0"/>
              </a:rPr>
              <a:t>. Оптимальная высота расположения </a:t>
            </a:r>
            <a:r>
              <a:rPr lang="ru-RU" sz="2200" dirty="0" err="1">
                <a:solidFill>
                  <a:srgbClr val="002060"/>
                </a:solidFill>
                <a:latin typeface="Bookman Old Style" pitchFamily="18" charset="0"/>
              </a:rPr>
              <a:t>световозвращающего</a:t>
            </a:r>
            <a:r>
              <a:rPr lang="ru-RU" sz="2200" dirty="0">
                <a:solidFill>
                  <a:srgbClr val="002060"/>
                </a:solidFill>
                <a:latin typeface="Bookman Old Style" pitchFamily="18" charset="0"/>
              </a:rPr>
              <a:t> элемента – 80 – 100 см над землей.</a:t>
            </a:r>
            <a:r>
              <a:rPr lang="ru-RU" sz="2400" dirty="0"/>
              <a:t/>
            </a:r>
            <a:br>
              <a:rPr lang="ru-RU" sz="2400" dirty="0"/>
            </a:br>
            <a:endParaRPr lang="ru-RU" sz="2400" dirty="0"/>
          </a:p>
        </p:txBody>
      </p:sp>
      <p:pic>
        <p:nvPicPr>
          <p:cNvPr id="3" name="Image 6"/>
          <p:cNvPicPr/>
          <p:nvPr/>
        </p:nvPicPr>
        <p:blipFill>
          <a:blip r:embed="rId2" cstate="print"/>
          <a:stretch>
            <a:fillRect/>
          </a:stretch>
        </p:blipFill>
        <p:spPr>
          <a:xfrm>
            <a:off x="2483768" y="4005064"/>
            <a:ext cx="3960440" cy="2852936"/>
          </a:xfrm>
          <a:prstGeom prst="rect">
            <a:avLst/>
          </a:prstGeom>
        </p:spPr>
      </p:pic>
    </p:spTree>
    <p:extLst>
      <p:ext uri="{BB962C8B-B14F-4D97-AF65-F5344CB8AC3E}">
        <p14:creationId xmlns:p14="http://schemas.microsoft.com/office/powerpoint/2010/main" val="1106554556"/>
      </p:ext>
    </p:extLst>
  </p:cSld>
  <p:clrMapOvr>
    <a:masterClrMapping/>
  </p:clrMapOvr>
  <p:transition spd="slow">
    <p:dissolv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2342</TotalTime>
  <Words>536</Words>
  <Application>Microsoft Office PowerPoint</Application>
  <PresentationFormat>Экран (4:3)</PresentationFormat>
  <Paragraphs>55</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 Дорожная ситуация Велосипедист выехал на велосипеде, не проверив техническое состояние велосипеда. Правильно ли поступил велосипедист?</vt:lpstr>
      <vt:lpstr> Верное решение: – велосипедист обязан хорошо знать устройство велосипеда и поддерживать свой транспорт в рабочем состоянии, проверять надежность руля и тормозов. - Перед выездом велосипедист обязан проверить и в пути обеспечить исправное техническое состояние транспортного средства. Велосипед должен иметь исправную тормозную систему, рулевое управление и звуковой сигнал. Велосипед должен быть оборудован спереди световозвращателем и фонарём или фарой (для движения в тёмное время суток и в условиях недостаточной видимости) белого цвета, сзади — световозвращателем или фонарём красного цвета, а с каждой боковой стороны — световозвращателем оранжевого или красного цвета.  </vt:lpstr>
      <vt:lpstr>    Вывод: Соблюдая все правила безопасности при передвижении на велосипеде, вы не попадете в неприятную ситуацию, не причините вред своему здоровью и здоровью других участников дорожного движения, сохраните свое транспортное средство в рабочем состоянии.  </vt:lpstr>
      <vt:lpstr>Презентация PowerPoint</vt:lpstr>
      <vt:lpstr>Презентация PowerPoint</vt:lpstr>
      <vt:lpstr>Дорожная ситуация Велосипедист возвращался в темное время суток в условиях недостаточной видимости. Что должен сделать велосипедист для обеспечения видимости? </vt:lpstr>
      <vt:lpstr> Верное решение  Для решения этой проблемы придумали светоотражающие элементы - фликеры.  Flicker с английского переводится как «вспышка», «мерцание». Благодаря особой структуре материала – свет, попадая под любым углом на фликер, преломляется и возвращается к источнику. Маленькие блестящие брелочки придумал британский дорожный рабочий 70 лет назад. Как это часто бывает, ему подсказала природа. Проезжая ночью по неосвещенной дороге, он заметил, что глаза кота на обочине отражают свет фар. Все потому, что глаза кошек имеют отражающий слой, который отражает свет таким образом, что часть лучей возвращается по тому же пути, по которому они попали в глаза. Сейчас существует большое разнообразие фликеров: брелки, наклейки, нашивки, браслеты, значки, накладки и т.д. Наиболее эффективны фликеры в виде простых геометрических фигур: круг, квадрат, овал, прямоугольник, полоса. Классические белые и лимонные световозвращатели наиболее качественные.   </vt:lpstr>
      <vt:lpstr>Пешехода со световозвращающим элементом - фликером видно при ближнем свете фар за 150 метров, при дальнем свете фар за 400 метров. Подобными светоотражающими покрытиями снабжены одежда дорожных рабочих, регулировщиков движения, спасателей, дорожные знаки, транспортные средства, буйки в море. Как правильно носить фликер. В черте города ГАИ рекомендует пешеходам обозначить себя световозвращающими элементами на левой и правой руках, подвесить по одному фликеру на ремень и сзади на рюкзак. Таким образом, самый оптимальный вариант, когда на пешеходе находится 4 фликера. Оптимальная высота расположения световозвращающего элемента – 80 – 100 см над землей. </vt:lpstr>
      <vt:lpstr>   Вывод - в темное время суток и в условиях недостаточной видимости независимо от освещения дороги, а также в тоннелях на велосипедах должны быть включены фары или фонари.  - при движении в темное время суток или в условиях недостаточной видимости велосипедистам рекомендуется иметь при себе предметы со световозвращающими элементами и обеспечивать видимость этих предметов водителями других транспортных средств.  </vt:lpstr>
      <vt:lpstr>Фликер можно не только купить, но и сделать своими руками. А как это сделать, вы можете узнать, посмотрев видеоурок в Школе дорожных наук Умняши Светофоровой. Попробуйте дома самостоятельно выполнить такой фликер. https://disk.yandex.ru/d/vxBeWtzqzx4SeA/MTVideo.mp4  Рекомендации.  Как вы уже поняли,носить фликеры необходимо всем пешеходам. Он, без сомнения, должен стать вашим другом. Я думаю, что теперь, зная о важности фликера, каждый будет их носить и советовать это делать другим. Обязательно расскажите друзьям, как просто изготовить фликеры.</vt:lpstr>
      <vt:lpstr>Дорожная ситуация   Ваня и Коля  катаются на велосипедах в парке, но они не надели защиту. Можно ли ездить без защиты? Что входит в защиту? </vt:lpstr>
      <vt:lpstr>Верное решение: Нет. Ваня и Коля обязательно должны одеть защиты перед тем, как начать кататься на велосипеде. В защиту входит: шлем, налокотники, наколенники, перчатки. Велосипедист должен быть экипирован. Вывод. Катаясь на велосипеде, необходимо всегда пользоваться защитной экипировкой.  Это: шлем, наколенники, налокотники, перчатки. Это убережёт вас при падении от ушибов и ссадин.    Кататься на велосипеде детям от 7 до 14 лет можно только в безопасных местах, вдали от дорожного движения, в парках, на специальных велосипедных, велопешеходных дорожках.  – придерживаться при езде на велосипеде нужно правой стороны.  – использовать при езде на велосипеде средства защиты: шлем, наколенники, налокотники, перчатки.  – обозначить себя: установить на велосипед фонарь и катафоты.  </vt:lpstr>
      <vt:lpstr> Дорожная ситуация:   Лёлька катается во дворе на велосипеде. Какие правила дорожного движения для несовершеннолетних велосипедистов нужно обязательно знать Лёльке? Какие средства защиты нужны Лёльке при езде на велосипеде если ей 10 лет?  Описание ситуации:  Лёлька ездила без средств защиты, при езде на велосипеде у себя во дворе. Она рассказала, как ей мешали кататься играющие дети во дворе и припаркованные автомобили.  Что ей приходилось постоянно слезать с велосипеда и ждать пока пройдут прохожие.  Несколько раз она не справилась с управлением велосипеда, из-за недостаточного места на дороге и выезжающего транспорта со двора, упала и получила ссадину на ноге. У Лёльки недостаточно знаний о правилах безопасного передвижения на велосипеде.  </vt:lpstr>
      <vt:lpstr>ВЫВОД:  Велосипед – это транспортное средство, а значит, велосипедист должен соблюдать все правила дорожного движения, относящиеся к транспортным средствам.  Слово «Велосипед» переводится на русский язык как «быстрая нога».  Не секрет, что все дети любят кататься на велосипеде.  Но многие не знают, что велосипед – опасный вид транспорта, так как водитель велосипеда не защищен и в движении велосипед не устойчив.  Контрольный вопрос: Что снизит риск получения травмы при езде на велосипеде? Существуют ли правила управления велосипедом? Существуют ли специальные места для передвижения на велосипеде? Где могут кататься велосипедисты до 14 лет? </vt:lpstr>
      <vt:lpstr>Предполагаемые варианты выбора решений: - Можно продолжить ездить на велосипеде у себя во дворе, на детской площадке. - Можно отравиться в парк, где есть велодорожки и кататься по специальным дорожкам. - Можно пойди в ДДТ, где расскажут на занятиях о безопасности дорожного движения при передвижении на велосипеде. </vt:lpstr>
      <vt:lpstr>Презентация PowerPoint</vt:lpstr>
      <vt:lpstr>Дорожная ситуация:  Ваня катается на велосипеде. Ему нужно перейти дорогу. Какие дальнейшие действия велосипедиста будут правильными?</vt:lpstr>
      <vt:lpstr>Верное решение: Ваня является велосипедистом, а велосипедист перед пешеходным переходом должен спешиться и пересечь проезжую часть, ведя велосипед рядом с правой    Вывод: Пешеходный переход – это место для пешеходов. Велосипедист должен сойти с велосипеда и стать пешеходом. </vt:lpstr>
      <vt:lpstr> </vt:lpstr>
    </vt:vector>
  </TitlesOfParts>
  <Company>Ya Blondinko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asus</dc:creator>
  <cp:lastModifiedBy>admin</cp:lastModifiedBy>
  <cp:revision>113</cp:revision>
  <dcterms:created xsi:type="dcterms:W3CDTF">2021-11-15T17:00:03Z</dcterms:created>
  <dcterms:modified xsi:type="dcterms:W3CDTF">2026-03-23T08:25:21Z</dcterms:modified>
</cp:coreProperties>
</file>